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4"/>
  </p:notesMasterIdLst>
  <p:sldIdLst>
    <p:sldId id="256" r:id="rId3"/>
    <p:sldId id="257" r:id="rId4"/>
    <p:sldId id="261" r:id="rId5"/>
    <p:sldId id="270" r:id="rId6"/>
    <p:sldId id="262" r:id="rId7"/>
    <p:sldId id="271" r:id="rId8"/>
    <p:sldId id="272" r:id="rId9"/>
    <p:sldId id="267" r:id="rId10"/>
    <p:sldId id="269" r:id="rId11"/>
    <p:sldId id="268"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howGuides="1">
      <p:cViewPr varScale="1">
        <p:scale>
          <a:sx n="92" d="100"/>
          <a:sy n="92" d="100"/>
        </p:scale>
        <p:origin x="1374" y="90"/>
      </p:cViewPr>
      <p:guideLst>
        <p:guide orient="horz" pos="2160"/>
        <p:guide pos="2880"/>
        <p:guide pos="144"/>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3C54A-3B32-48D8-BD96-1564442B1D62}" type="datetimeFigureOut">
              <a:rPr lang="en-US" smtClean="0"/>
              <a:t>9/29/2014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A5BBC-2745-45F1-A692-F38AA237E272}" type="slidenum">
              <a:rPr lang="en-US" smtClean="0"/>
              <a:t>‹#›</a:t>
            </a:fld>
            <a:endParaRPr lang="en-US"/>
          </a:p>
        </p:txBody>
      </p:sp>
    </p:spTree>
    <p:extLst>
      <p:ext uri="{BB962C8B-B14F-4D97-AF65-F5344CB8AC3E}">
        <p14:creationId xmlns:p14="http://schemas.microsoft.com/office/powerpoint/2010/main" val="392484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a:blip>
          <a:srcRect l="4494" t="26120" r="4720" b="14091"/>
          <a:stretch/>
        </p:blipFill>
        <p:spPr>
          <a:xfrm flipH="1">
            <a:off x="0" y="0"/>
            <a:ext cx="9144000" cy="4014702"/>
          </a:xfrm>
          <a:prstGeom prst="rect">
            <a:avLst/>
          </a:prstGeom>
        </p:spPr>
      </p:pic>
      <p:sp>
        <p:nvSpPr>
          <p:cNvPr id="9" name="Rectangle 8"/>
          <p:cNvSpPr/>
          <p:nvPr userDrawn="1"/>
        </p:nvSpPr>
        <p:spPr>
          <a:xfrm>
            <a:off x="0" y="20574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877554"/>
            <a:ext cx="7391400" cy="3599446"/>
          </a:xfrm>
          <a:prstGeom prst="rect">
            <a:avLst/>
          </a:prstGeom>
        </p:spPr>
      </p:pic>
      <p:sp>
        <p:nvSpPr>
          <p:cNvPr id="2" name="Title 1"/>
          <p:cNvSpPr>
            <a:spLocks noGrp="1"/>
          </p:cNvSpPr>
          <p:nvPr>
            <p:ph type="ctrTitle"/>
          </p:nvPr>
        </p:nvSpPr>
        <p:spPr>
          <a:xfrm>
            <a:off x="228600" y="990600"/>
            <a:ext cx="86868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4724400" y="4114800"/>
            <a:ext cx="4191000" cy="1981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8FAA-2B4D-4D0F-A1F0-EEB2E56ED74D}"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41170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95400"/>
            <a:ext cx="7010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68FAA-2B4D-4D0F-A1F0-EEB2E56ED74D}"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385032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a:blip>
          <a:srcRect l="4494" t="26120" r="4720" b="62105"/>
          <a:stretch/>
        </p:blipFill>
        <p:spPr>
          <a:xfrm flipH="1">
            <a:off x="0" y="6067313"/>
            <a:ext cx="9144000" cy="790687"/>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r="35794"/>
          <a:stretch/>
        </p:blipFill>
        <p:spPr>
          <a:xfrm>
            <a:off x="7010400" y="5215549"/>
            <a:ext cx="2133600" cy="1618246"/>
          </a:xfrm>
          <a:prstGeom prst="rect">
            <a:avLst/>
          </a:prstGeom>
        </p:spPr>
      </p:pic>
      <p:sp>
        <p:nvSpPr>
          <p:cNvPr id="2" name="Vertical Title 1"/>
          <p:cNvSpPr>
            <a:spLocks noGrp="1"/>
          </p:cNvSpPr>
          <p:nvPr>
            <p:ph type="title" orient="vert"/>
          </p:nvPr>
        </p:nvSpPr>
        <p:spPr>
          <a:xfrm>
            <a:off x="6841864" y="120126"/>
            <a:ext cx="2057400" cy="5290073"/>
          </a:xfrm>
        </p:spPr>
        <p:txBody>
          <a:bodyPr vert="eaVert"/>
          <a:lstStyle>
            <a:lvl1pPr algn="l">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0126"/>
            <a:ext cx="6553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8FAA-2B4D-4D0F-A1F0-EEB2E56ED74D}"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42155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8FAA-2B4D-4D0F-A1F0-EEB2E56ED74D}"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344786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a:blip>
          <a:srcRect l="4494" t="26120" r="4720" b="22814"/>
          <a:stretch/>
        </p:blipFill>
        <p:spPr>
          <a:xfrm flipH="1">
            <a:off x="0" y="0"/>
            <a:ext cx="9144000" cy="3429000"/>
          </a:xfrm>
          <a:prstGeom prst="rect">
            <a:avLst/>
          </a:prstGeom>
        </p:spPr>
      </p:pic>
      <p:sp>
        <p:nvSpPr>
          <p:cNvPr id="9" name="Rectangle 8"/>
          <p:cNvSpPr/>
          <p:nvPr userDrawn="1"/>
        </p:nvSpPr>
        <p:spPr>
          <a:xfrm>
            <a:off x="0" y="14478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4800985"/>
            <a:ext cx="86868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505200"/>
            <a:ext cx="4343400" cy="129578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8FAA-2B4D-4D0F-A1F0-EEB2E56ED74D}"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43C31-284E-4DC4-829E-29D2DA669733}" type="slidenum">
              <a:rPr lang="en-US" smtClean="0"/>
              <a:t>‹#›</a:t>
            </a:fld>
            <a:endParaRPr lang="en-US"/>
          </a:p>
        </p:txBody>
      </p:sp>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r="27381"/>
          <a:stretch/>
        </p:blipFill>
        <p:spPr>
          <a:xfrm>
            <a:off x="4495800" y="1759754"/>
            <a:ext cx="4648200" cy="3117046"/>
          </a:xfrm>
          <a:prstGeom prst="rect">
            <a:avLst/>
          </a:prstGeom>
        </p:spPr>
      </p:pic>
    </p:spTree>
    <p:extLst>
      <p:ext uri="{BB962C8B-B14F-4D97-AF65-F5344CB8AC3E}">
        <p14:creationId xmlns:p14="http://schemas.microsoft.com/office/powerpoint/2010/main" val="14988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68FAA-2B4D-4D0F-A1F0-EEB2E56ED74D}"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215684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19432"/>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359194"/>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19432"/>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9194"/>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8FAA-2B4D-4D0F-A1F0-EEB2E56ED74D}" type="datetimeFigureOut">
              <a:rPr lang="en-US" smtClean="0"/>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24497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8FAA-2B4D-4D0F-A1F0-EEB2E56ED74D}" type="datetimeFigureOut">
              <a:rPr lang="en-US" smtClean="0"/>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121309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8FAA-2B4D-4D0F-A1F0-EEB2E56ED74D}" type="datetimeFigureOut">
              <a:rPr lang="en-US" smtClean="0"/>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3364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a:blip>
          <a:srcRect l="4494" t="26120" r="4720" b="62105"/>
          <a:stretch/>
        </p:blipFill>
        <p:spPr>
          <a:xfrm flipH="1">
            <a:off x="0" y="6067313"/>
            <a:ext cx="9144000" cy="790687"/>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35794"/>
          <a:stretch/>
        </p:blipFill>
        <p:spPr>
          <a:xfrm>
            <a:off x="7010400" y="5215549"/>
            <a:ext cx="2133600" cy="1618246"/>
          </a:xfrm>
          <a:prstGeom prst="rect">
            <a:avLst/>
          </a:prstGeom>
        </p:spPr>
      </p:pic>
      <p:sp>
        <p:nvSpPr>
          <p:cNvPr id="2" name="Title 1"/>
          <p:cNvSpPr>
            <a:spLocks noGrp="1"/>
          </p:cNvSpPr>
          <p:nvPr>
            <p:ph type="title"/>
          </p:nvPr>
        </p:nvSpPr>
        <p:spPr>
          <a:xfrm>
            <a:off x="228600" y="90487"/>
            <a:ext cx="3236913" cy="1162050"/>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90487"/>
            <a:ext cx="5340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12525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8FAA-2B4D-4D0F-A1F0-EEB2E56ED74D}"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23083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Animated clouds.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lum bright="10000"/>
          </a:blip>
          <a:srcRect l="4494" t="26120" r="4720" b="62105"/>
          <a:stretch/>
        </p:blipFill>
        <p:spPr>
          <a:xfrm flipH="1">
            <a:off x="0" y="6067313"/>
            <a:ext cx="9144000" cy="790687"/>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r="35794"/>
          <a:stretch/>
        </p:blipFill>
        <p:spPr>
          <a:xfrm>
            <a:off x="7010400" y="5215549"/>
            <a:ext cx="2133600" cy="1618246"/>
          </a:xfrm>
          <a:prstGeom prst="rect">
            <a:avLst/>
          </a:prstGeom>
        </p:spPr>
      </p:pic>
      <p:sp>
        <p:nvSpPr>
          <p:cNvPr id="2" name="Title 1"/>
          <p:cNvSpPr>
            <a:spLocks noGrp="1"/>
          </p:cNvSpPr>
          <p:nvPr>
            <p:ph type="title"/>
          </p:nvPr>
        </p:nvSpPr>
        <p:spPr>
          <a:xfrm>
            <a:off x="1828800" y="4437941"/>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828800" y="25011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500467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8FAA-2B4D-4D0F-A1F0-EEB2E56ED74D}"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43C31-284E-4DC4-829E-29D2DA669733}" type="slidenum">
              <a:rPr lang="en-US" smtClean="0"/>
              <a:t>‹#›</a:t>
            </a:fld>
            <a:endParaRPr lang="en-US"/>
          </a:p>
        </p:txBody>
      </p:sp>
    </p:spTree>
    <p:extLst>
      <p:ext uri="{BB962C8B-B14F-4D97-AF65-F5344CB8AC3E}">
        <p14:creationId xmlns:p14="http://schemas.microsoft.com/office/powerpoint/2010/main" val="36205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userDrawn="1">
            <a:videoFile r:link="rId14"/>
            <p:extLst>
              <p:ext uri="{DAA4B4D4-6D71-4841-9C94-3DE7FCFB9230}">
                <p14:media xmlns:p14="http://schemas.microsoft.com/office/powerpoint/2010/main" r:embed="rId13"/>
              </p:ext>
            </p:extLst>
          </p:nvPr>
        </p:nvPicPr>
        <p:blipFill rotWithShape="1">
          <a:blip r:embed="rId15">
            <a:lum bright="10000"/>
          </a:blip>
          <a:srcRect l="4494" t="26120" r="4720" b="55296"/>
          <a:stretch/>
        </p:blipFill>
        <p:spPr>
          <a:xfrm flipH="1">
            <a:off x="0" y="0"/>
            <a:ext cx="9144000" cy="1247887"/>
          </a:xfrm>
          <a:prstGeom prst="rect">
            <a:avLst/>
          </a:prstGeom>
        </p:spPr>
      </p:pic>
      <p:sp>
        <p:nvSpPr>
          <p:cNvPr id="3" name="Text Placeholder 2"/>
          <p:cNvSpPr>
            <a:spLocks noGrp="1"/>
          </p:cNvSpPr>
          <p:nvPr>
            <p:ph type="body" idx="1"/>
          </p:nvPr>
        </p:nvSpPr>
        <p:spPr>
          <a:xfrm>
            <a:off x="228600" y="1295400"/>
            <a:ext cx="86868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8FAA-2B4D-4D0F-A1F0-EEB2E56ED74D}" type="datetimeFigureOut">
              <a:rPr lang="en-US" smtClean="0"/>
              <a:t>9/29/2014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43C31-284E-4DC4-829E-29D2DA669733}" type="slidenum">
              <a:rPr lang="en-US" smtClean="0"/>
              <a:t>‹#›</a:t>
            </a:fld>
            <a:endParaRPr lang="en-US"/>
          </a:p>
        </p:txBody>
      </p:sp>
      <p:pic>
        <p:nvPicPr>
          <p:cNvPr id="8" name="Picture 7"/>
          <p:cNvPicPr>
            <a:picLocks noChangeAspect="1"/>
          </p:cNvPicPr>
          <p:nvPr userDrawn="1"/>
        </p:nvPicPr>
        <p:blipFill rotWithShape="1">
          <a:blip r:embed="rId16" cstate="print">
            <a:extLst>
              <a:ext uri="{28A0092B-C50C-407E-A947-70E740481C1C}">
                <a14:useLocalDpi xmlns:a14="http://schemas.microsoft.com/office/drawing/2010/main" val="0"/>
              </a:ext>
            </a:extLst>
          </a:blip>
          <a:srcRect r="35794"/>
          <a:stretch/>
        </p:blipFill>
        <p:spPr>
          <a:xfrm>
            <a:off x="7010400" y="464761"/>
            <a:ext cx="2133600" cy="1618246"/>
          </a:xfrm>
          <a:prstGeom prst="rect">
            <a:avLst/>
          </a:prstGeom>
        </p:spPr>
      </p:pic>
      <p:sp>
        <p:nvSpPr>
          <p:cNvPr id="2" name="Title Placeholder 1"/>
          <p:cNvSpPr>
            <a:spLocks noGrp="1"/>
          </p:cNvSpPr>
          <p:nvPr>
            <p:ph type="title"/>
          </p:nvPr>
        </p:nvSpPr>
        <p:spPr>
          <a:xfrm>
            <a:off x="228600" y="59801"/>
            <a:ext cx="7010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23494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b="1" kern="1200">
          <a:solidFill>
            <a:schemeClr val="tx1"/>
          </a:solidFill>
          <a:effectLst>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le.odu.edu/courses/201410/comm305/uuid/ba92f7a88c1de9cf08e1613b6f69ba5c2448c90382623426455a15c74344735aab57b145"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sagepub.com/eic/14/Chapter14_Critique1.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effectLst/>
              </a:rPr>
              <a:t>Research by Shellone Reynolds</a:t>
            </a:r>
            <a:endParaRPr lang="en-US" dirty="0">
              <a:effectLst/>
            </a:endParaRPr>
          </a:p>
        </p:txBody>
      </p:sp>
      <p:sp>
        <p:nvSpPr>
          <p:cNvPr id="3" name="Subtitle 2"/>
          <p:cNvSpPr>
            <a:spLocks noGrp="1"/>
          </p:cNvSpPr>
          <p:nvPr>
            <p:ph type="subTitle" idx="1"/>
          </p:nvPr>
        </p:nvSpPr>
        <p:spPr/>
        <p:txBody>
          <a:bodyPr>
            <a:normAutofit fontScale="92500" lnSpcReduction="10000"/>
          </a:bodyPr>
          <a:lstStyle/>
          <a:p>
            <a:r>
              <a:rPr lang="en-US" dirty="0"/>
              <a:t>For: Professor Alison Lietzenmayer </a:t>
            </a:r>
            <a:endParaRPr lang="en-US" dirty="0" smtClean="0"/>
          </a:p>
          <a:p>
            <a:r>
              <a:rPr lang="en-US" dirty="0" smtClean="0"/>
              <a:t>COMM 305</a:t>
            </a:r>
          </a:p>
          <a:p>
            <a:r>
              <a:rPr lang="en-US" smtClean="0"/>
              <a:t>09-27-2014</a:t>
            </a:r>
            <a:endParaRPr lang="en-US" dirty="0"/>
          </a:p>
        </p:txBody>
      </p:sp>
    </p:spTree>
    <p:extLst>
      <p:ext uri="{BB962C8B-B14F-4D97-AF65-F5344CB8AC3E}">
        <p14:creationId xmlns:p14="http://schemas.microsoft.com/office/powerpoint/2010/main" val="810854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References</a:t>
            </a:r>
            <a:endParaRPr lang="en-US" dirty="0">
              <a:effectLst/>
            </a:endParaRPr>
          </a:p>
        </p:txBody>
      </p:sp>
      <p:sp>
        <p:nvSpPr>
          <p:cNvPr id="3" name="TextBox 2"/>
          <p:cNvSpPr txBox="1"/>
          <p:nvPr/>
        </p:nvSpPr>
        <p:spPr>
          <a:xfrm>
            <a:off x="0" y="1828800"/>
            <a:ext cx="9144000" cy="4849404"/>
          </a:xfrm>
          <a:prstGeom prst="rect">
            <a:avLst/>
          </a:prstGeom>
          <a:noFill/>
        </p:spPr>
        <p:txBody>
          <a:bodyPr wrap="square" rtlCol="0">
            <a:spAutoFit/>
          </a:bodyPr>
          <a:lstStyle/>
          <a:p>
            <a:pPr lvl="0">
              <a:lnSpc>
                <a:spcPct val="150000"/>
              </a:lnSpc>
            </a:pPr>
            <a:r>
              <a:rPr lang="en-US" sz="1600" dirty="0" smtClean="0">
                <a:latin typeface="Times New Roman" panose="02020603050405020304" pitchFamily="18" charset="0"/>
                <a:ea typeface="Corbel" panose="020B0503020204020204" pitchFamily="34" charset="0"/>
                <a:cs typeface="Times New Roman" panose="02020603050405020304" pitchFamily="18" charset="0"/>
              </a:rPr>
              <a:t>Heeman, V. (2007). </a:t>
            </a:r>
            <a:r>
              <a:rPr lang="en-US" sz="1600" i="1" dirty="0" smtClean="0">
                <a:latin typeface="Times New Roman" panose="02020603050405020304" pitchFamily="18" charset="0"/>
                <a:ea typeface="Corbel" panose="020B0503020204020204" pitchFamily="34" charset="0"/>
                <a:cs typeface="Times New Roman" panose="02020603050405020304" pitchFamily="18" charset="0"/>
              </a:rPr>
              <a:t>Workplace Bullying: A Distinct, Interpersonal, and Communicative Phenomenon. </a:t>
            </a:r>
            <a:r>
              <a:rPr lang="en-US" sz="1600" dirty="0" smtClean="0">
                <a:latin typeface="Times New Roman" panose="02020603050405020304" pitchFamily="18" charset="0"/>
                <a:ea typeface="Corbel" panose="020B0503020204020204" pitchFamily="34" charset="0"/>
                <a:cs typeface="Times New Roman" panose="02020603050405020304" pitchFamily="18" charset="0"/>
              </a:rPr>
              <a:t>Paper 	presented at the meeting of the National Communication Association.</a:t>
            </a:r>
          </a:p>
          <a:p>
            <a:pPr lvl="0">
              <a:lnSpc>
                <a:spcPct val="150000"/>
              </a:lnSpc>
            </a:pPr>
            <a:endParaRPr lang="en-US" sz="1600" dirty="0">
              <a:latin typeface="Times New Roman" panose="02020603050405020304" pitchFamily="18" charset="0"/>
              <a:ea typeface="Corbel" panose="020B0503020204020204" pitchFamily="34" charset="0"/>
              <a:cs typeface="Times New Roman" panose="02020603050405020304" pitchFamily="18" charset="0"/>
            </a:endParaRPr>
          </a:p>
          <a:p>
            <a:pPr lvl="0">
              <a:lnSpc>
                <a:spcPct val="150000"/>
              </a:lnSpc>
            </a:pPr>
            <a:r>
              <a:rPr lang="en-US" sz="1600" dirty="0" smtClean="0">
                <a:latin typeface="Times New Roman" panose="02020603050405020304" pitchFamily="18" charset="0"/>
                <a:ea typeface="Corbel" panose="020B0503020204020204" pitchFamily="34" charset="0"/>
                <a:cs typeface="Times New Roman" panose="02020603050405020304" pitchFamily="18" charset="0"/>
              </a:rPr>
              <a:t>Lietzenmayer</a:t>
            </a:r>
            <a:r>
              <a:rPr lang="en-US" sz="1600" dirty="0">
                <a:latin typeface="Times New Roman" panose="02020603050405020304" pitchFamily="18" charset="0"/>
                <a:ea typeface="Corbel" panose="020B0503020204020204" pitchFamily="34" charset="0"/>
                <a:cs typeface="Times New Roman" panose="02020603050405020304" pitchFamily="18" charset="0"/>
              </a:rPr>
              <a:t>, A. (2014). </a:t>
            </a:r>
            <a:r>
              <a:rPr lang="en-US" sz="1600" i="1" dirty="0">
                <a:latin typeface="Times New Roman" panose="02020603050405020304" pitchFamily="18" charset="0"/>
                <a:ea typeface="Corbel" panose="020B0503020204020204" pitchFamily="34" charset="0"/>
                <a:cs typeface="Times New Roman" panose="02020603050405020304" pitchFamily="18" charset="0"/>
              </a:rPr>
              <a:t>Listening and Nonverbal Communication </a:t>
            </a:r>
            <a:r>
              <a:rPr lang="en-US" sz="1600" i="1" dirty="0" smtClean="0">
                <a:latin typeface="Times New Roman" panose="02020603050405020304" pitchFamily="18" charset="0"/>
                <a:ea typeface="Corbel" panose="020B0503020204020204" pitchFamily="34" charset="0"/>
                <a:cs typeface="Times New Roman" panose="02020603050405020304" pitchFamily="18" charset="0"/>
              </a:rPr>
              <a:t>PowerPoint presentation</a:t>
            </a:r>
            <a:r>
              <a:rPr lang="en-US" sz="1600" dirty="0">
                <a:latin typeface="Times New Roman" panose="02020603050405020304" pitchFamily="18" charset="0"/>
                <a:ea typeface="Corbel" panose="020B0503020204020204" pitchFamily="34" charset="0"/>
                <a:cs typeface="Times New Roman" panose="02020603050405020304" pitchFamily="18" charset="0"/>
              </a:rPr>
              <a:t> [PDF </a:t>
            </a:r>
            <a:r>
              <a:rPr lang="en-US" sz="1600" dirty="0" smtClean="0">
                <a:latin typeface="Times New Roman" panose="02020603050405020304" pitchFamily="18" charset="0"/>
                <a:ea typeface="Corbel" panose="020B0503020204020204" pitchFamily="34" charset="0"/>
                <a:cs typeface="Times New Roman" panose="02020603050405020304" pitchFamily="18" charset="0"/>
              </a:rPr>
              <a:t>	document</a:t>
            </a:r>
            <a:r>
              <a:rPr lang="en-US" sz="1600" dirty="0">
                <a:latin typeface="Times New Roman" panose="02020603050405020304" pitchFamily="18" charset="0"/>
                <a:ea typeface="Corbel" panose="020B0503020204020204" pitchFamily="34" charset="0"/>
                <a:cs typeface="Times New Roman" panose="02020603050405020304" pitchFamily="18" charset="0"/>
              </a:rPr>
              <a:t>]. Retrieved from </a:t>
            </a:r>
            <a:r>
              <a:rPr lang="en-US" sz="1600" dirty="0" smtClean="0">
                <a:latin typeface="Times New Roman" panose="02020603050405020304" pitchFamily="18" charset="0"/>
                <a:ea typeface="Corbel" panose="020B0503020204020204" pitchFamily="34" charset="0"/>
                <a:cs typeface="Times New Roman" panose="02020603050405020304" pitchFamily="18" charset="0"/>
              </a:rPr>
              <a:t>Lecture </a:t>
            </a:r>
            <a:r>
              <a:rPr lang="en-US" sz="1600" dirty="0">
                <a:latin typeface="Times New Roman" panose="02020603050405020304" pitchFamily="18" charset="0"/>
                <a:ea typeface="Corbel" panose="020B0503020204020204" pitchFamily="34" charset="0"/>
                <a:cs typeface="Times New Roman" panose="02020603050405020304" pitchFamily="18" charset="0"/>
              </a:rPr>
              <a:t>Notes Online Web site: </a:t>
            </a:r>
            <a:r>
              <a:rPr lang="en-US" sz="1600" dirty="0" smtClean="0">
                <a:latin typeface="Times New Roman" panose="02020603050405020304" pitchFamily="18" charset="0"/>
                <a:ea typeface="Corbel" panose="020B0503020204020204" pitchFamily="34" charset="0"/>
                <a:cs typeface="Times New Roman" panose="02020603050405020304" pitchFamily="18" charset="0"/>
              </a:rPr>
              <a:t>	</a:t>
            </a:r>
            <a:r>
              <a:rPr lang="en-US" sz="1600" dirty="0" smtClean="0">
                <a:latin typeface="Times New Roman" panose="02020603050405020304" pitchFamily="18" charset="0"/>
                <a:ea typeface="Corbel" panose="020B0503020204020204" pitchFamily="34" charset="0"/>
                <a:cs typeface="Times New Roman" panose="02020603050405020304" pitchFamily="18" charset="0"/>
                <a:hlinkClick r:id="rId2"/>
              </a:rPr>
              <a:t>http</a:t>
            </a:r>
            <a:r>
              <a:rPr lang="en-US" sz="1600" dirty="0">
                <a:latin typeface="Times New Roman" panose="02020603050405020304" pitchFamily="18" charset="0"/>
                <a:ea typeface="Corbel" panose="020B0503020204020204" pitchFamily="34" charset="0"/>
                <a:cs typeface="Times New Roman" panose="02020603050405020304" pitchFamily="18" charset="0"/>
                <a:hlinkClick r:id="rId2"/>
              </a:rPr>
              <a:t>://</a:t>
            </a:r>
            <a:r>
              <a:rPr lang="en-US" sz="1600" dirty="0" smtClean="0">
                <a:latin typeface="Times New Roman" panose="02020603050405020304" pitchFamily="18" charset="0"/>
                <a:ea typeface="Corbel" panose="020B0503020204020204" pitchFamily="34" charset="0"/>
                <a:cs typeface="Times New Roman" panose="02020603050405020304" pitchFamily="18" charset="0"/>
                <a:hlinkClick r:id="rId2"/>
              </a:rPr>
              <a:t>ple.odu.edu/courses/201410/comm305/uuid/ba92f7a88c1de9cf08e1613b6f69ba5c2448c903       	82623426455a15c74344735aab57b145</a:t>
            </a:r>
            <a:endParaRPr lang="en-US" sz="1600" dirty="0" smtClean="0">
              <a:latin typeface="Times New Roman" panose="02020603050405020304" pitchFamily="18" charset="0"/>
              <a:ea typeface="Corbel" panose="020B0503020204020204" pitchFamily="34" charset="0"/>
              <a:cs typeface="Times New Roman" panose="02020603050405020304" pitchFamily="18" charset="0"/>
            </a:endParaRPr>
          </a:p>
          <a:p>
            <a:pPr lvl="0">
              <a:lnSpc>
                <a:spcPct val="150000"/>
              </a:lnSpc>
            </a:pPr>
            <a:endParaRPr lang="en-US" sz="1600" dirty="0">
              <a:latin typeface="Times New Roman" panose="02020603050405020304" pitchFamily="18" charset="0"/>
              <a:ea typeface="Corbel" panose="020B0503020204020204" pitchFamily="34" charset="0"/>
              <a:cs typeface="Times New Roman" panose="02020603050405020304" pitchFamily="18" charset="0"/>
            </a:endParaRPr>
          </a:p>
          <a:p>
            <a:pPr lvl="0">
              <a:lnSpc>
                <a:spcPct val="150000"/>
              </a:lnSpc>
            </a:pPr>
            <a:r>
              <a:rPr lang="en-US" sz="1600" dirty="0" err="1" smtClean="0">
                <a:latin typeface="Times New Roman" panose="02020603050405020304" pitchFamily="18" charset="0"/>
                <a:ea typeface="Corbel" panose="020B0503020204020204" pitchFamily="34" charset="0"/>
                <a:cs typeface="Times New Roman" panose="02020603050405020304" pitchFamily="18" charset="0"/>
              </a:rPr>
              <a:t>Omdahl</a:t>
            </a:r>
            <a:r>
              <a:rPr lang="en-US" sz="1600" dirty="0" smtClean="0">
                <a:latin typeface="Times New Roman" panose="02020603050405020304" pitchFamily="18" charset="0"/>
                <a:ea typeface="Corbel" panose="020B0503020204020204" pitchFamily="34" charset="0"/>
                <a:cs typeface="Times New Roman" panose="02020603050405020304" pitchFamily="18" charset="0"/>
              </a:rPr>
              <a:t>, B. L. (2006). </a:t>
            </a:r>
            <a:r>
              <a:rPr lang="en-US" sz="1600" i="1" dirty="0" smtClean="0">
                <a:latin typeface="Times New Roman" panose="02020603050405020304" pitchFamily="18" charset="0"/>
                <a:ea typeface="Corbel" panose="020B0503020204020204" pitchFamily="34" charset="0"/>
                <a:cs typeface="Times New Roman" panose="02020603050405020304" pitchFamily="18" charset="0"/>
              </a:rPr>
              <a:t>Towards effective work relationships. Problematic relationships in the workplace</a:t>
            </a:r>
            <a:r>
              <a:rPr lang="en-US" sz="1600" dirty="0" smtClean="0">
                <a:latin typeface="Times New Roman" panose="02020603050405020304" pitchFamily="18" charset="0"/>
                <a:ea typeface="Corbel" panose="020B0503020204020204" pitchFamily="34" charset="0"/>
                <a:cs typeface="Times New Roman" panose="02020603050405020304" pitchFamily="18" charset="0"/>
              </a:rPr>
              <a:t>, (pp. 	279-294). New York: Peter Lang</a:t>
            </a:r>
          </a:p>
          <a:p>
            <a:pPr lvl="0">
              <a:lnSpc>
                <a:spcPct val="150000"/>
              </a:lnSpc>
            </a:pPr>
            <a:endParaRPr lang="en-US" sz="1600" dirty="0">
              <a:latin typeface="Times New Roman" panose="02020603050405020304" pitchFamily="18" charset="0"/>
              <a:ea typeface="Corbel" panose="020B0503020204020204" pitchFamily="34" charset="0"/>
              <a:cs typeface="Times New Roman" panose="02020603050405020304" pitchFamily="18" charset="0"/>
            </a:endParaRPr>
          </a:p>
          <a:p>
            <a:pPr lvl="0">
              <a:lnSpc>
                <a:spcPct val="150000"/>
              </a:lnSpc>
            </a:pPr>
            <a:r>
              <a:rPr lang="en-US" sz="1600" dirty="0" err="1" smtClean="0">
                <a:latin typeface="Times New Roman" panose="02020603050405020304" pitchFamily="18" charset="0"/>
                <a:ea typeface="Corbel" panose="020B0503020204020204" pitchFamily="34" charset="0"/>
                <a:cs typeface="Times New Roman" panose="02020603050405020304" pitchFamily="18" charset="0"/>
              </a:rPr>
              <a:t>Sias</a:t>
            </a:r>
            <a:r>
              <a:rPr lang="en-US" sz="1600" dirty="0" smtClean="0">
                <a:latin typeface="Times New Roman" panose="02020603050405020304" pitchFamily="18" charset="0"/>
                <a:ea typeface="Corbel" panose="020B0503020204020204" pitchFamily="34" charset="0"/>
                <a:cs typeface="Times New Roman" panose="02020603050405020304" pitchFamily="18" charset="0"/>
              </a:rPr>
              <a:t>, P. M. (2004). </a:t>
            </a:r>
            <a:r>
              <a:rPr lang="en-US" sz="1600" i="1" dirty="0" smtClean="0">
                <a:latin typeface="Times New Roman" panose="02020603050405020304" pitchFamily="18" charset="0"/>
                <a:ea typeface="Corbel" panose="020B0503020204020204" pitchFamily="34" charset="0"/>
                <a:cs typeface="Times New Roman" panose="02020603050405020304" pitchFamily="18" charset="0"/>
              </a:rPr>
              <a:t>Disengaging from workplace relationships. Human Communication Research</a:t>
            </a:r>
            <a:r>
              <a:rPr lang="en-US" sz="1600" dirty="0" smtClean="0">
                <a:latin typeface="Times New Roman" panose="02020603050405020304" pitchFamily="18" charset="0"/>
                <a:ea typeface="Corbel" panose="020B0503020204020204" pitchFamily="34" charset="0"/>
                <a:cs typeface="Times New Roman" panose="02020603050405020304" pitchFamily="18" charset="0"/>
              </a:rPr>
              <a:t>, 30(4), 589-	602.</a:t>
            </a:r>
            <a:endParaRPr lang="en-US" sz="1600" dirty="0">
              <a:latin typeface="Times New Roman" panose="02020603050405020304" pitchFamily="18" charset="0"/>
              <a:ea typeface="Corbel" panose="020B0503020204020204" pitchFamily="34" charset="0"/>
              <a:cs typeface="Times New Roman" panose="02020603050405020304" pitchFamily="18" charset="0"/>
            </a:endParaRPr>
          </a:p>
        </p:txBody>
      </p:sp>
      <p:sp>
        <p:nvSpPr>
          <p:cNvPr id="9" name="TextBox 8"/>
          <p:cNvSpPr txBox="1"/>
          <p:nvPr/>
        </p:nvSpPr>
        <p:spPr>
          <a:xfrm>
            <a:off x="76200" y="4267200"/>
            <a:ext cx="914400" cy="381000"/>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1095063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1200329"/>
          </a:xfrm>
          <a:prstGeom prst="rect">
            <a:avLst/>
          </a:prstGeom>
        </p:spPr>
        <p:txBody>
          <a:bodyPr>
            <a:spAutoFit/>
          </a:bodyPr>
          <a:lstStyle/>
          <a:p>
            <a:endParaRPr lang="en-US" dirty="0"/>
          </a:p>
          <a:p>
            <a:r>
              <a:rPr lang="en-US">
                <a:hlinkClick r:id="rId2"/>
              </a:rPr>
              <a:t>http</a:t>
            </a:r>
            <a:r>
              <a:rPr lang="en-US">
                <a:hlinkClick r:id="rId2"/>
              </a:rPr>
              <a:t>://</a:t>
            </a:r>
            <a:r>
              <a:rPr lang="en-US" smtClean="0">
                <a:hlinkClick r:id="rId2"/>
              </a:rPr>
              <a:t>www.sagepub.com/eic/14/Chapter14_Critique1.pdf</a:t>
            </a:r>
            <a:endParaRPr lang="en-US" smtClean="0"/>
          </a:p>
          <a:p>
            <a:endParaRPr lang="en-US"/>
          </a:p>
        </p:txBody>
      </p:sp>
    </p:spTree>
    <p:extLst>
      <p:ext uri="{BB962C8B-B14F-4D97-AF65-F5344CB8AC3E}">
        <p14:creationId xmlns:p14="http://schemas.microsoft.com/office/powerpoint/2010/main" val="179248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34506" y="-12940"/>
            <a:ext cx="9178506" cy="3886200"/>
          </a:xfrm>
          <a:prstGeom prst="rect">
            <a:avLst/>
          </a:prstGeom>
          <a:ln>
            <a:noFill/>
          </a:ln>
          <a:effectLst>
            <a:reflection blurRad="6350" stA="50000" endA="275" endPos="40000" dist="101600" dir="5400000" sy="-100000" algn="bl" rotWithShape="0"/>
          </a:effectLst>
          <a:extLst>
            <a:ext uri="{53640926-AAD7-44D8-BBD7-CCE9431645EC}">
              <a14:shadowObscured xmlns:a14="http://schemas.microsoft.com/office/drawing/2010/main"/>
            </a:ext>
          </a:extLst>
        </p:spPr>
      </p:pic>
      <p:sp>
        <p:nvSpPr>
          <p:cNvPr id="2" name="Title 1"/>
          <p:cNvSpPr>
            <a:spLocks noGrp="1"/>
          </p:cNvSpPr>
          <p:nvPr>
            <p:ph type="title"/>
          </p:nvPr>
        </p:nvSpPr>
        <p:spPr>
          <a:xfrm>
            <a:off x="1219200" y="4724400"/>
            <a:ext cx="7010400" cy="1143000"/>
          </a:xfrm>
        </p:spPr>
        <p:txBody>
          <a:bodyPr>
            <a:normAutofit fontScale="90000"/>
          </a:bodyPr>
          <a:lstStyle/>
          <a:p>
            <a:r>
              <a:rPr lang="en-US" dirty="0">
                <a:effectLst/>
              </a:rPr>
              <a:t>Research Project 1 Annotated Bibliography &amp; Reflection</a:t>
            </a:r>
          </a:p>
        </p:txBody>
      </p:sp>
    </p:spTree>
    <p:extLst>
      <p:ext uri="{BB962C8B-B14F-4D97-AF65-F5344CB8AC3E}">
        <p14:creationId xmlns:p14="http://schemas.microsoft.com/office/powerpoint/2010/main" val="43550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80" y="457200"/>
            <a:ext cx="8896120" cy="6248400"/>
          </a:xfrm>
        </p:spPr>
        <p:txBody>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                                    Highlights from Report created:</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solidFill>
                <a:schemeClr val="bg2">
                  <a:lumMod val="25000"/>
                </a:schemeClr>
              </a:solidFill>
            </a:endParaRPr>
          </a:p>
          <a:p>
            <a:endParaRPr lang="en-US" dirty="0"/>
          </a:p>
        </p:txBody>
      </p:sp>
      <p:sp>
        <p:nvSpPr>
          <p:cNvPr id="5" name="Rectangle 4"/>
          <p:cNvSpPr/>
          <p:nvPr/>
        </p:nvSpPr>
        <p:spPr>
          <a:xfrm>
            <a:off x="-66560" y="1371600"/>
            <a:ext cx="9067800" cy="5262979"/>
          </a:xfrm>
          <a:prstGeom prst="rect">
            <a:avLst/>
          </a:prstGeom>
        </p:spPr>
        <p:txBody>
          <a:bodyPr wrap="square">
            <a:spAutoFit/>
          </a:bodyPr>
          <a:lstStyle/>
          <a:p>
            <a:r>
              <a:rPr lang="en-US" sz="2400" b="1" dirty="0">
                <a:solidFill>
                  <a:schemeClr val="bg2">
                    <a:lumMod val="25000"/>
                  </a:schemeClr>
                </a:solidFill>
                <a:latin typeface="Times New Roman" panose="02020603050405020304" pitchFamily="18" charset="0"/>
                <a:cs typeface="Times New Roman" panose="02020603050405020304" pitchFamily="18" charset="0"/>
              </a:rPr>
              <a:t>The purpose of this report was to compare the articles of Heeman (2007) and </a:t>
            </a:r>
            <a:r>
              <a:rPr lang="en-US" sz="2400" b="1" dirty="0" err="1">
                <a:solidFill>
                  <a:schemeClr val="bg2">
                    <a:lumMod val="25000"/>
                  </a:schemeClr>
                </a:solidFill>
                <a:latin typeface="Times New Roman" panose="02020603050405020304" pitchFamily="18" charset="0"/>
                <a:cs typeface="Times New Roman" panose="02020603050405020304" pitchFamily="18" charset="0"/>
              </a:rPr>
              <a:t>Omdall</a:t>
            </a:r>
            <a:r>
              <a:rPr lang="en-US" sz="2400" b="1" dirty="0">
                <a:solidFill>
                  <a:schemeClr val="bg2">
                    <a:lumMod val="25000"/>
                  </a:schemeClr>
                </a:solidFill>
                <a:latin typeface="Times New Roman" panose="02020603050405020304" pitchFamily="18" charset="0"/>
                <a:cs typeface="Times New Roman" panose="02020603050405020304" pitchFamily="18" charset="0"/>
              </a:rPr>
              <a:t> (</a:t>
            </a:r>
            <a:r>
              <a:rPr lang="en-US" sz="2400" b="1" dirty="0" smtClean="0">
                <a:solidFill>
                  <a:schemeClr val="bg2">
                    <a:lumMod val="25000"/>
                  </a:schemeClr>
                </a:solidFill>
                <a:latin typeface="Times New Roman" panose="02020603050405020304" pitchFamily="18" charset="0"/>
                <a:cs typeface="Times New Roman" panose="02020603050405020304" pitchFamily="18" charset="0"/>
              </a:rPr>
              <a:t>2006) </a:t>
            </a:r>
            <a:r>
              <a:rPr lang="en-US" sz="2400" b="1" dirty="0">
                <a:solidFill>
                  <a:schemeClr val="bg2">
                    <a:lumMod val="25000"/>
                  </a:schemeClr>
                </a:solidFill>
                <a:latin typeface="Times New Roman" panose="02020603050405020304" pitchFamily="18" charset="0"/>
                <a:cs typeface="Times New Roman" panose="02020603050405020304" pitchFamily="18" charset="0"/>
              </a:rPr>
              <a:t>demonstrate an understanding of verbal and nonverbal communication in the workplace. </a:t>
            </a:r>
            <a:endParaRPr lang="en-US" sz="2400" b="1" dirty="0" smtClean="0">
              <a:solidFill>
                <a:schemeClr val="bg2">
                  <a:lumMod val="25000"/>
                </a:schemeClr>
              </a:solidFill>
              <a:latin typeface="Times New Roman" panose="02020603050405020304" pitchFamily="18" charset="0"/>
              <a:cs typeface="Times New Roman" panose="02020603050405020304" pitchFamily="18" charset="0"/>
            </a:endParaRPr>
          </a:p>
          <a:p>
            <a:r>
              <a:rPr lang="en-US" sz="2400" b="1" dirty="0" smtClean="0">
                <a:solidFill>
                  <a:schemeClr val="bg2">
                    <a:lumMod val="25000"/>
                  </a:schemeClr>
                </a:solidFill>
                <a:latin typeface="Times New Roman" panose="02020603050405020304" pitchFamily="18" charset="0"/>
                <a:cs typeface="Times New Roman" panose="02020603050405020304" pitchFamily="18" charset="0"/>
              </a:rPr>
              <a:t>Also </a:t>
            </a:r>
            <a:r>
              <a:rPr lang="en-US" sz="2400" b="1" dirty="0">
                <a:solidFill>
                  <a:schemeClr val="bg2">
                    <a:lumMod val="25000"/>
                  </a:schemeClr>
                </a:solidFill>
                <a:latin typeface="Times New Roman" panose="02020603050405020304" pitchFamily="18" charset="0"/>
                <a:cs typeface="Times New Roman" panose="02020603050405020304" pitchFamily="18" charset="0"/>
              </a:rPr>
              <a:t>to further examine both the communication theory and practice of communication in a professional setting </a:t>
            </a:r>
            <a:endParaRPr lang="en-US" sz="2400" b="1" dirty="0" smtClean="0">
              <a:solidFill>
                <a:schemeClr val="bg2">
                  <a:lumMod val="25000"/>
                </a:schemeClr>
              </a:solidFill>
              <a:latin typeface="Times New Roman" panose="02020603050405020304" pitchFamily="18" charset="0"/>
              <a:cs typeface="Times New Roman" panose="02020603050405020304" pitchFamily="18" charset="0"/>
            </a:endParaRPr>
          </a:p>
          <a:p>
            <a:r>
              <a:rPr lang="en-US" sz="2400" b="1" dirty="0" smtClean="0">
                <a:solidFill>
                  <a:schemeClr val="bg2">
                    <a:lumMod val="25000"/>
                  </a:schemeClr>
                </a:solidFill>
                <a:latin typeface="Times New Roman" panose="02020603050405020304" pitchFamily="18" charset="0"/>
                <a:cs typeface="Times New Roman" panose="02020603050405020304" pitchFamily="18" charset="0"/>
              </a:rPr>
              <a:t>as </a:t>
            </a:r>
            <a:r>
              <a:rPr lang="en-US" sz="2400" b="1" dirty="0">
                <a:solidFill>
                  <a:schemeClr val="bg2">
                    <a:lumMod val="25000"/>
                  </a:schemeClr>
                </a:solidFill>
                <a:latin typeface="Times New Roman" panose="02020603050405020304" pitchFamily="18" charset="0"/>
                <a:cs typeface="Times New Roman" panose="02020603050405020304" pitchFamily="18" charset="0"/>
              </a:rPr>
              <a:t>a crucial skill that can set </a:t>
            </a:r>
            <a:r>
              <a:rPr lang="en-US" sz="2400" b="1" dirty="0" smtClean="0">
                <a:solidFill>
                  <a:schemeClr val="bg2">
                    <a:lumMod val="25000"/>
                  </a:schemeClr>
                </a:solidFill>
                <a:latin typeface="Times New Roman" panose="02020603050405020304" pitchFamily="18" charset="0"/>
                <a:cs typeface="Times New Roman" panose="02020603050405020304" pitchFamily="18" charset="0"/>
              </a:rPr>
              <a:t>me</a:t>
            </a:r>
          </a:p>
          <a:p>
            <a:r>
              <a:rPr lang="en-US" sz="2400" b="1" dirty="0" smtClean="0">
                <a:solidFill>
                  <a:schemeClr val="bg2">
                    <a:lumMod val="25000"/>
                  </a:schemeClr>
                </a:solidFill>
                <a:latin typeface="Times New Roman" panose="02020603050405020304" pitchFamily="18" charset="0"/>
                <a:cs typeface="Times New Roman" panose="02020603050405020304" pitchFamily="18" charset="0"/>
              </a:rPr>
              <a:t> </a:t>
            </a:r>
            <a:r>
              <a:rPr lang="en-US" sz="2400" b="1" dirty="0">
                <a:solidFill>
                  <a:schemeClr val="bg2">
                    <a:lumMod val="25000"/>
                  </a:schemeClr>
                </a:solidFill>
                <a:latin typeface="Times New Roman" panose="02020603050405020304" pitchFamily="18" charset="0"/>
                <a:cs typeface="Times New Roman" panose="02020603050405020304" pitchFamily="18" charset="0"/>
              </a:rPr>
              <a:t>aside from my peers and to </a:t>
            </a:r>
            <a:endParaRPr lang="en-US" sz="2400" b="1" dirty="0" smtClean="0">
              <a:solidFill>
                <a:schemeClr val="bg2">
                  <a:lumMod val="25000"/>
                </a:schemeClr>
              </a:solidFill>
              <a:latin typeface="Times New Roman" panose="02020603050405020304" pitchFamily="18" charset="0"/>
              <a:cs typeface="Times New Roman" panose="02020603050405020304" pitchFamily="18" charset="0"/>
            </a:endParaRPr>
          </a:p>
          <a:p>
            <a:r>
              <a:rPr lang="en-US" sz="2400" b="1" dirty="0" smtClean="0">
                <a:solidFill>
                  <a:schemeClr val="bg2">
                    <a:lumMod val="25000"/>
                  </a:schemeClr>
                </a:solidFill>
                <a:latin typeface="Times New Roman" panose="02020603050405020304" pitchFamily="18" charset="0"/>
                <a:cs typeface="Times New Roman" panose="02020603050405020304" pitchFamily="18" charset="0"/>
              </a:rPr>
              <a:t>determine </a:t>
            </a:r>
            <a:r>
              <a:rPr lang="en-US" sz="2400" b="1" dirty="0">
                <a:solidFill>
                  <a:schemeClr val="bg2">
                    <a:lumMod val="25000"/>
                  </a:schemeClr>
                </a:solidFill>
                <a:latin typeface="Times New Roman" panose="02020603050405020304" pitchFamily="18" charset="0"/>
                <a:cs typeface="Times New Roman" panose="02020603050405020304" pitchFamily="18" charset="0"/>
              </a:rPr>
              <a:t>an answer to my </a:t>
            </a:r>
            <a:endParaRPr lang="en-US" sz="2400" b="1" dirty="0" smtClean="0">
              <a:solidFill>
                <a:schemeClr val="bg2">
                  <a:lumMod val="25000"/>
                </a:schemeClr>
              </a:solidFill>
              <a:latin typeface="Times New Roman" panose="02020603050405020304" pitchFamily="18" charset="0"/>
              <a:cs typeface="Times New Roman" panose="02020603050405020304" pitchFamily="18" charset="0"/>
            </a:endParaRPr>
          </a:p>
          <a:p>
            <a:r>
              <a:rPr lang="en-US" sz="2400" b="1" dirty="0" smtClean="0">
                <a:solidFill>
                  <a:schemeClr val="bg2">
                    <a:lumMod val="25000"/>
                  </a:schemeClr>
                </a:solidFill>
                <a:latin typeface="Times New Roman" panose="02020603050405020304" pitchFamily="18" charset="0"/>
                <a:cs typeface="Times New Roman" panose="02020603050405020304" pitchFamily="18" charset="0"/>
              </a:rPr>
              <a:t>question and the problem of the article being:</a:t>
            </a:r>
          </a:p>
          <a:p>
            <a:r>
              <a:rPr lang="en-US" sz="2400" b="1" dirty="0" smtClean="0">
                <a:solidFill>
                  <a:schemeClr val="bg2">
                    <a:lumMod val="25000"/>
                  </a:schemeClr>
                </a:solidFill>
                <a:latin typeface="Times New Roman" panose="02020603050405020304" pitchFamily="18" charset="0"/>
                <a:cs typeface="Times New Roman" panose="02020603050405020304" pitchFamily="18" charset="0"/>
              </a:rPr>
              <a:t>Why </a:t>
            </a:r>
            <a:r>
              <a:rPr lang="en-US" sz="2400" b="1" dirty="0">
                <a:solidFill>
                  <a:schemeClr val="bg2">
                    <a:lumMod val="25000"/>
                  </a:schemeClr>
                </a:solidFill>
                <a:latin typeface="Times New Roman" panose="02020603050405020304" pitchFamily="18" charset="0"/>
                <a:cs typeface="Times New Roman" panose="02020603050405020304" pitchFamily="18" charset="0"/>
              </a:rPr>
              <a:t>hasn’t past and current interpersonal and relational content, interrelated in today’s research? </a:t>
            </a:r>
            <a:r>
              <a:rPr lang="en-US" sz="2400" b="1" dirty="0" smtClean="0">
                <a:solidFill>
                  <a:schemeClr val="bg2">
                    <a:lumMod val="25000"/>
                  </a:schemeClr>
                </a:solidFill>
                <a:latin typeface="Times New Roman" panose="02020603050405020304" pitchFamily="18" charset="0"/>
                <a:cs typeface="Times New Roman" panose="02020603050405020304" pitchFamily="18" charset="0"/>
              </a:rPr>
              <a:t>A strong concluded was noted that </a:t>
            </a:r>
            <a:r>
              <a:rPr lang="en-US" sz="2400" b="1" dirty="0">
                <a:solidFill>
                  <a:schemeClr val="bg2">
                    <a:lumMod val="25000"/>
                  </a:schemeClr>
                </a:solidFill>
                <a:latin typeface="Times New Roman" panose="02020603050405020304" pitchFamily="18" charset="0"/>
                <a:cs typeface="Times New Roman" panose="02020603050405020304" pitchFamily="18" charset="0"/>
              </a:rPr>
              <a:t>delivery formats to combat bullying in the workplace needed to be clearly understood and communicated across the many lenses and personalities workplaces </a:t>
            </a:r>
            <a:r>
              <a:rPr lang="en-US" sz="2400" b="1" dirty="0" smtClean="0">
                <a:solidFill>
                  <a:schemeClr val="bg2">
                    <a:lumMod val="25000"/>
                  </a:schemeClr>
                </a:solidFill>
                <a:latin typeface="Times New Roman" panose="02020603050405020304" pitchFamily="18" charset="0"/>
                <a:cs typeface="Times New Roman" panose="02020603050405020304" pitchFamily="18" charset="0"/>
              </a:rPr>
              <a:t>may encounter</a:t>
            </a:r>
            <a:r>
              <a:rPr lang="en-US" sz="2400" b="1" dirty="0">
                <a:solidFill>
                  <a:schemeClr val="bg2">
                    <a:lumMod val="2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4124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Heeman (2007) made a plea that </a:t>
            </a:r>
            <a:r>
              <a:rPr lang="en-US" dirty="0" smtClean="0">
                <a:latin typeface="Times New Roman" panose="02020603050405020304" pitchFamily="18" charset="0"/>
                <a:cs typeface="Times New Roman" panose="02020603050405020304" pitchFamily="18" charset="0"/>
              </a:rPr>
              <a:t>the topic </a:t>
            </a:r>
            <a:r>
              <a:rPr lang="en-US" dirty="0">
                <a:latin typeface="Times New Roman" panose="02020603050405020304" pitchFamily="18" charset="0"/>
                <a:cs typeface="Times New Roman" panose="02020603050405020304" pitchFamily="18" charset="0"/>
              </a:rPr>
              <a:t>on workplace bullying should </a:t>
            </a:r>
            <a:r>
              <a:rPr lang="en-US" dirty="0" smtClean="0">
                <a:latin typeface="Times New Roman" panose="02020603050405020304" pitchFamily="18" charset="0"/>
                <a:cs typeface="Times New Roman" panose="02020603050405020304" pitchFamily="18" charset="0"/>
              </a:rPr>
              <a:t>be observed, studied </a:t>
            </a:r>
            <a:r>
              <a:rPr lang="en-US" dirty="0">
                <a:latin typeface="Times New Roman" panose="02020603050405020304" pitchFamily="18" charset="0"/>
                <a:cs typeface="Times New Roman" panose="02020603050405020304" pitchFamily="18" charset="0"/>
              </a:rPr>
              <a:t>and needed to be identified </a:t>
            </a:r>
            <a:r>
              <a:rPr lang="en-US" dirty="0" smtClean="0">
                <a:latin typeface="Times New Roman" panose="02020603050405020304" pitchFamily="18" charset="0"/>
                <a:cs typeface="Times New Roman" panose="02020603050405020304" pitchFamily="18" charset="0"/>
              </a:rPr>
              <a:t>definitively as </a:t>
            </a:r>
            <a:r>
              <a:rPr lang="en-US" dirty="0">
                <a:latin typeface="Times New Roman" panose="02020603050405020304" pitchFamily="18" charset="0"/>
                <a:cs typeface="Times New Roman" panose="02020603050405020304" pitchFamily="18" charset="0"/>
              </a:rPr>
              <a:t>a reaction based socialization from </a:t>
            </a:r>
            <a:r>
              <a:rPr lang="en-US" dirty="0" smtClean="0">
                <a:latin typeface="Times New Roman" panose="02020603050405020304" pitchFamily="18" charset="0"/>
                <a:cs typeface="Times New Roman" panose="02020603050405020304" pitchFamily="18" charset="0"/>
              </a:rPr>
              <a:t>people intimidated </a:t>
            </a:r>
            <a:r>
              <a:rPr lang="en-US" dirty="0">
                <a:latin typeface="Times New Roman" panose="02020603050405020304" pitchFamily="18" charset="0"/>
                <a:cs typeface="Times New Roman" panose="02020603050405020304" pitchFamily="18" charset="0"/>
              </a:rPr>
              <a:t>and powerless.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Results learnt </a:t>
            </a:r>
            <a:r>
              <a:rPr lang="en-US" dirty="0" smtClean="0">
                <a:latin typeface="Times New Roman" panose="02020603050405020304" pitchFamily="18" charset="0"/>
                <a:cs typeface="Times New Roman" panose="02020603050405020304" pitchFamily="18" charset="0"/>
              </a:rPr>
              <a:t>indicated </a:t>
            </a:r>
            <a:r>
              <a:rPr lang="en-US" dirty="0">
                <a:latin typeface="Times New Roman" panose="02020603050405020304" pitchFamily="18" charset="0"/>
                <a:cs typeface="Times New Roman" panose="02020603050405020304" pitchFamily="18" charset="0"/>
              </a:rPr>
              <a:t>the Taylor’s Theory of Scientific Management is in effect today as it was evident in this writing as the same non-conflict results were wanted regardless of individual efforts causing the conflict.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Also </a:t>
            </a:r>
            <a:r>
              <a:rPr lang="en-US" dirty="0">
                <a:latin typeface="Times New Roman" panose="02020603050405020304" pitchFamily="18" charset="0"/>
                <a:cs typeface="Times New Roman" panose="02020603050405020304" pitchFamily="18" charset="0"/>
              </a:rPr>
              <a:t>shown were the importance of the roles of interpersonal communication, small group, organizational, and mass media communications as it relates to the workplace for successful communication, rapport and satisfaction.</a:t>
            </a:r>
          </a:p>
          <a:p>
            <a:endParaRPr lang="en-US" dirty="0"/>
          </a:p>
        </p:txBody>
      </p:sp>
      <p:sp>
        <p:nvSpPr>
          <p:cNvPr id="4" name="Text Placeholder 3"/>
          <p:cNvSpPr>
            <a:spLocks noGrp="1"/>
          </p:cNvSpPr>
          <p:nvPr>
            <p:ph type="body" sz="half" idx="2"/>
          </p:nvPr>
        </p:nvSpPr>
        <p:spPr/>
        <p:txBody>
          <a:bodyPr>
            <a:normAutofit/>
          </a:bodyPr>
          <a:lstStyle/>
          <a:p>
            <a:pPr algn="ctr"/>
            <a:endParaRPr lang="en-US" sz="2000" b="1" dirty="0" smtClean="0">
              <a:latin typeface="Times New Roman" panose="02020603050405020304" pitchFamily="18" charset="0"/>
              <a:cs typeface="Times New Roman" panose="02020603050405020304" pitchFamily="18" charset="0"/>
            </a:endParaRPr>
          </a:p>
          <a:p>
            <a:pPr algn="ctr"/>
            <a:endParaRPr lang="en-US" sz="2000" b="1" dirty="0">
              <a:latin typeface="Times New Roman" panose="02020603050405020304" pitchFamily="18" charset="0"/>
              <a:cs typeface="Times New Roman" panose="02020603050405020304" pitchFamily="18" charset="0"/>
            </a:endParaRPr>
          </a:p>
          <a:p>
            <a:pPr algn="ctr"/>
            <a:endParaRPr lang="en-US" sz="2000" b="1" dirty="0" smtClean="0">
              <a:latin typeface="Times New Roman" panose="02020603050405020304" pitchFamily="18" charset="0"/>
              <a:cs typeface="Times New Roman" panose="02020603050405020304" pitchFamily="18" charset="0"/>
            </a:endParaRPr>
          </a:p>
          <a:p>
            <a:pPr algn="ctr"/>
            <a:endParaRPr lang="en-US" sz="2000" b="1" dirty="0">
              <a:latin typeface="Times New Roman" panose="02020603050405020304" pitchFamily="18" charset="0"/>
              <a:cs typeface="Times New Roman" panose="02020603050405020304" pitchFamily="18" charset="0"/>
            </a:endParaRPr>
          </a:p>
          <a:p>
            <a:pPr marL="342900" indent="-342900" algn="ctr">
              <a:buFont typeface="Wingdings" panose="05000000000000000000" pitchFamily="2" charset="2"/>
              <a:buChar char="ü"/>
            </a:pPr>
            <a:r>
              <a:rPr lang="en-US" sz="2000" b="1" dirty="0" smtClean="0">
                <a:latin typeface="Times New Roman" panose="02020603050405020304" pitchFamily="18" charset="0"/>
                <a:cs typeface="Times New Roman" panose="02020603050405020304" pitchFamily="18" charset="0"/>
              </a:rPr>
              <a:t>Learning Construct.</a:t>
            </a:r>
          </a:p>
          <a:p>
            <a:pPr algn="ctr"/>
            <a:r>
              <a:rPr lang="en-US" sz="2000" b="1" dirty="0">
                <a:latin typeface="Times New Roman" panose="02020603050405020304" pitchFamily="18" charset="0"/>
                <a:cs typeface="Times New Roman" panose="02020603050405020304" pitchFamily="18" charset="0"/>
              </a:rPr>
              <a:t>The study </a:t>
            </a:r>
            <a:r>
              <a:rPr lang="en-US" sz="2000" b="1" dirty="0" smtClean="0">
                <a:latin typeface="Times New Roman" panose="02020603050405020304" pitchFamily="18" charset="0"/>
                <a:cs typeface="Times New Roman" panose="02020603050405020304" pitchFamily="18" charset="0"/>
              </a:rPr>
              <a:t>was </a:t>
            </a:r>
            <a:r>
              <a:rPr lang="en-US" sz="2000" b="1" dirty="0">
                <a:latin typeface="Times New Roman" panose="02020603050405020304" pitchFamily="18" charset="0"/>
                <a:cs typeface="Times New Roman" panose="02020603050405020304" pitchFamily="18" charset="0"/>
              </a:rPr>
              <a:t>also </a:t>
            </a:r>
            <a:r>
              <a:rPr lang="en-US" sz="2000" b="1" dirty="0" smtClean="0">
                <a:latin typeface="Times New Roman" panose="02020603050405020304" pitchFamily="18" charset="0"/>
                <a:cs typeface="Times New Roman" panose="02020603050405020304" pitchFamily="18" charset="0"/>
              </a:rPr>
              <a:t>a practical </a:t>
            </a:r>
            <a:r>
              <a:rPr lang="en-US" sz="2000" b="1" dirty="0">
                <a:latin typeface="Times New Roman" panose="02020603050405020304" pitchFamily="18" charset="0"/>
                <a:cs typeface="Times New Roman" panose="02020603050405020304" pitchFamily="18" charset="0"/>
              </a:rPr>
              <a:t>research, in that it </a:t>
            </a:r>
            <a:r>
              <a:rPr lang="en-US" sz="2000" b="1" dirty="0" smtClean="0">
                <a:latin typeface="Times New Roman" panose="02020603050405020304" pitchFamily="18" charset="0"/>
                <a:cs typeface="Times New Roman" panose="02020603050405020304" pitchFamily="18" charset="0"/>
              </a:rPr>
              <a:t> blended a </a:t>
            </a:r>
            <a:r>
              <a:rPr lang="en-US" sz="2000" b="1" dirty="0">
                <a:latin typeface="Times New Roman" panose="02020603050405020304" pitchFamily="18" charset="0"/>
                <a:cs typeface="Times New Roman" panose="02020603050405020304" pitchFamily="18" charset="0"/>
              </a:rPr>
              <a:t>theoretical </a:t>
            </a:r>
          </a:p>
          <a:p>
            <a:pPr algn="ctr"/>
            <a:r>
              <a:rPr lang="en-US" sz="2000" b="1" dirty="0">
                <a:latin typeface="Times New Roman" panose="02020603050405020304" pitchFamily="18" charset="0"/>
                <a:cs typeface="Times New Roman" panose="02020603050405020304" pitchFamily="18" charset="0"/>
              </a:rPr>
              <a:t>and problem-based research. </a:t>
            </a:r>
          </a:p>
        </p:txBody>
      </p:sp>
      <p:sp>
        <p:nvSpPr>
          <p:cNvPr id="6" name="TextBox 5"/>
          <p:cNvSpPr txBox="1"/>
          <p:nvPr/>
        </p:nvSpPr>
        <p:spPr>
          <a:xfrm>
            <a:off x="533400" y="533400"/>
            <a:ext cx="2438400" cy="400110"/>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smtClean="0">
                <a:latin typeface="Times New Roman" panose="02020603050405020304" pitchFamily="18" charset="0"/>
                <a:cs typeface="Times New Roman" panose="02020603050405020304" pitchFamily="18" charset="0"/>
              </a:rPr>
              <a:t>Clear Thesis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290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4887"/>
            <a:ext cx="9144000" cy="6963578"/>
          </a:xfrm>
        </p:spPr>
        <p:txBody>
          <a:bodyPr>
            <a:normAutofit fontScale="25000" lnSpcReduction="20000"/>
          </a:bodyPr>
          <a:lstStyle/>
          <a:p>
            <a:r>
              <a:rPr lang="en-US" sz="9600" b="1" dirty="0" smtClean="0">
                <a:solidFill>
                  <a:schemeClr val="tx2"/>
                </a:solidFill>
                <a:latin typeface="Times New Roman" panose="02020603050405020304" pitchFamily="18" charset="0"/>
                <a:cs typeface="Times New Roman" panose="02020603050405020304" pitchFamily="18" charset="0"/>
              </a:rPr>
              <a:t>It </a:t>
            </a:r>
            <a:r>
              <a:rPr lang="en-US" sz="9600" b="1" dirty="0">
                <a:solidFill>
                  <a:schemeClr val="tx2"/>
                </a:solidFill>
                <a:latin typeface="Times New Roman" panose="02020603050405020304" pitchFamily="18" charset="0"/>
                <a:cs typeface="Times New Roman" panose="02020603050405020304" pitchFamily="18" charset="0"/>
              </a:rPr>
              <a:t>has a theoretical component because it is ultimately aimed </a:t>
            </a:r>
            <a:r>
              <a:rPr lang="en-US" sz="9600" b="1" dirty="0" smtClean="0">
                <a:solidFill>
                  <a:schemeClr val="tx2"/>
                </a:solidFill>
                <a:latin typeface="Times New Roman" panose="02020603050405020304" pitchFamily="18" charset="0"/>
                <a:cs typeface="Times New Roman" panose="02020603050405020304" pitchFamily="18" charset="0"/>
              </a:rPr>
              <a:t>toward </a:t>
            </a:r>
            <a:r>
              <a:rPr lang="en-US" sz="9600" b="1" dirty="0">
                <a:solidFill>
                  <a:schemeClr val="tx2"/>
                </a:solidFill>
                <a:latin typeface="Times New Roman" panose="02020603050405020304" pitchFamily="18" charset="0"/>
                <a:cs typeface="Times New Roman" panose="02020603050405020304" pitchFamily="18" charset="0"/>
              </a:rPr>
              <a:t>defining </a:t>
            </a:r>
            <a:r>
              <a:rPr lang="en-US" sz="9600" b="1" dirty="0" smtClean="0">
                <a:solidFill>
                  <a:schemeClr val="tx2"/>
                </a:solidFill>
                <a:latin typeface="Times New Roman" panose="02020603050405020304" pitchFamily="18" charset="0"/>
                <a:cs typeface="Times New Roman" panose="02020603050405020304" pitchFamily="18" charset="0"/>
              </a:rPr>
              <a:t>bullying. Heeman </a:t>
            </a:r>
            <a:r>
              <a:rPr lang="en-US" sz="9600" b="1" dirty="0">
                <a:solidFill>
                  <a:schemeClr val="tx2"/>
                </a:solidFill>
                <a:latin typeface="Times New Roman" panose="02020603050405020304" pitchFamily="18" charset="0"/>
                <a:cs typeface="Times New Roman" panose="02020603050405020304" pitchFamily="18" charset="0"/>
              </a:rPr>
              <a:t>(2007) strategized a plea to give new insight from developing techniques about the same relationship problem, this was proof that continued research could be satisfying. A challenging statement noted, referred that a direct association of behaviors’ weren’t linkable to bullying. </a:t>
            </a:r>
            <a:endParaRPr lang="en-US" sz="9600" b="1" dirty="0" smtClean="0">
              <a:solidFill>
                <a:schemeClr val="tx2"/>
              </a:solidFill>
              <a:latin typeface="Times New Roman" panose="02020603050405020304" pitchFamily="18" charset="0"/>
              <a:cs typeface="Times New Roman" panose="02020603050405020304" pitchFamily="18" charset="0"/>
            </a:endParaRPr>
          </a:p>
          <a:p>
            <a:r>
              <a:rPr lang="en-US" sz="9600" b="1" dirty="0">
                <a:solidFill>
                  <a:schemeClr val="tx2"/>
                </a:solidFill>
                <a:latin typeface="Times New Roman" panose="02020603050405020304" pitchFamily="18" charset="0"/>
                <a:cs typeface="Times New Roman" panose="02020603050405020304" pitchFamily="18" charset="0"/>
              </a:rPr>
              <a:t>Recommendations from </a:t>
            </a:r>
            <a:endParaRPr lang="en-US" sz="9600" b="1" dirty="0" smtClean="0">
              <a:solidFill>
                <a:schemeClr val="tx2"/>
              </a:solidFill>
              <a:latin typeface="Times New Roman" panose="02020603050405020304" pitchFamily="18" charset="0"/>
              <a:cs typeface="Times New Roman" panose="02020603050405020304" pitchFamily="18" charset="0"/>
            </a:endParaRPr>
          </a:p>
          <a:p>
            <a:r>
              <a:rPr lang="en-US" sz="9600" b="1" dirty="0" smtClean="0">
                <a:solidFill>
                  <a:schemeClr val="tx2"/>
                </a:solidFill>
                <a:latin typeface="Times New Roman" panose="02020603050405020304" pitchFamily="18" charset="0"/>
                <a:cs typeface="Times New Roman" panose="02020603050405020304" pitchFamily="18" charset="0"/>
              </a:rPr>
              <a:t>Heeman </a:t>
            </a:r>
            <a:r>
              <a:rPr lang="en-US" sz="9600" b="1" dirty="0">
                <a:solidFill>
                  <a:schemeClr val="tx2"/>
                </a:solidFill>
                <a:latin typeface="Times New Roman" panose="02020603050405020304" pitchFamily="18" charset="0"/>
                <a:cs typeface="Times New Roman" panose="02020603050405020304" pitchFamily="18" charset="0"/>
              </a:rPr>
              <a:t>(2007) reading </a:t>
            </a:r>
            <a:r>
              <a:rPr lang="en-US" sz="9600" b="1" dirty="0" smtClean="0">
                <a:solidFill>
                  <a:schemeClr val="tx2"/>
                </a:solidFill>
                <a:latin typeface="Times New Roman" panose="02020603050405020304" pitchFamily="18" charset="0"/>
                <a:cs typeface="Times New Roman" panose="02020603050405020304" pitchFamily="18" charset="0"/>
              </a:rPr>
              <a:t>to</a:t>
            </a:r>
          </a:p>
          <a:p>
            <a:r>
              <a:rPr lang="en-US" sz="9600" b="1" dirty="0" smtClean="0">
                <a:solidFill>
                  <a:schemeClr val="tx2"/>
                </a:solidFill>
                <a:latin typeface="Times New Roman" panose="02020603050405020304" pitchFamily="18" charset="0"/>
                <a:cs typeface="Times New Roman" panose="02020603050405020304" pitchFamily="18" charset="0"/>
              </a:rPr>
              <a:t>innovatively communicate</a:t>
            </a:r>
          </a:p>
          <a:p>
            <a:r>
              <a:rPr lang="en-US" sz="9600" b="1" dirty="0" smtClean="0">
                <a:solidFill>
                  <a:schemeClr val="tx2"/>
                </a:solidFill>
                <a:latin typeface="Times New Roman" panose="02020603050405020304" pitchFamily="18" charset="0"/>
                <a:cs typeface="Times New Roman" panose="02020603050405020304" pitchFamily="18" charset="0"/>
              </a:rPr>
              <a:t>supported </a:t>
            </a:r>
            <a:r>
              <a:rPr lang="en-US" sz="9600" b="1" dirty="0">
                <a:solidFill>
                  <a:schemeClr val="tx2"/>
                </a:solidFill>
                <a:latin typeface="Times New Roman" panose="02020603050405020304" pitchFamily="18" charset="0"/>
                <a:cs typeface="Times New Roman" panose="02020603050405020304" pitchFamily="18" charset="0"/>
              </a:rPr>
              <a:t>and </a:t>
            </a:r>
            <a:r>
              <a:rPr lang="en-US" sz="9600" b="1" dirty="0" smtClean="0">
                <a:solidFill>
                  <a:schemeClr val="tx2"/>
                </a:solidFill>
                <a:latin typeface="Times New Roman" panose="02020603050405020304" pitchFamily="18" charset="0"/>
                <a:cs typeface="Times New Roman" panose="02020603050405020304" pitchFamily="18" charset="0"/>
              </a:rPr>
              <a:t>complimented</a:t>
            </a:r>
          </a:p>
          <a:p>
            <a:r>
              <a:rPr lang="en-US" sz="9600" b="1" dirty="0" smtClean="0">
                <a:solidFill>
                  <a:schemeClr val="tx2"/>
                </a:solidFill>
                <a:latin typeface="Times New Roman" panose="02020603050405020304" pitchFamily="18" charset="0"/>
                <a:cs typeface="Times New Roman" panose="02020603050405020304" pitchFamily="18" charset="0"/>
              </a:rPr>
              <a:t>the </a:t>
            </a:r>
            <a:r>
              <a:rPr lang="en-US" sz="9600" b="1" dirty="0">
                <a:solidFill>
                  <a:schemeClr val="tx2"/>
                </a:solidFill>
                <a:latin typeface="Times New Roman" panose="02020603050405020304" pitchFamily="18" charset="0"/>
                <a:cs typeface="Times New Roman" panose="02020603050405020304" pitchFamily="18" charset="0"/>
              </a:rPr>
              <a:t>main points in </a:t>
            </a:r>
            <a:r>
              <a:rPr lang="en-US" sz="9600" b="1" dirty="0" err="1">
                <a:solidFill>
                  <a:schemeClr val="tx2"/>
                </a:solidFill>
                <a:latin typeface="Times New Roman" panose="02020603050405020304" pitchFamily="18" charset="0"/>
                <a:cs typeface="Times New Roman" panose="02020603050405020304" pitchFamily="18" charset="0"/>
              </a:rPr>
              <a:t>Omdahl</a:t>
            </a:r>
            <a:r>
              <a:rPr lang="en-US" sz="9600" b="1" dirty="0">
                <a:solidFill>
                  <a:schemeClr val="tx2"/>
                </a:solidFill>
                <a:latin typeface="Times New Roman" panose="02020603050405020304" pitchFamily="18" charset="0"/>
                <a:cs typeface="Times New Roman" panose="02020603050405020304" pitchFamily="18" charset="0"/>
              </a:rPr>
              <a:t>, (2006</a:t>
            </a:r>
            <a:r>
              <a:rPr lang="en-US" sz="9600" b="1" dirty="0" smtClean="0">
                <a:solidFill>
                  <a:schemeClr val="tx2"/>
                </a:solidFill>
                <a:latin typeface="Times New Roman" panose="02020603050405020304" pitchFamily="18" charset="0"/>
                <a:cs typeface="Times New Roman" panose="02020603050405020304" pitchFamily="18" charset="0"/>
              </a:rPr>
              <a:t>)</a:t>
            </a:r>
          </a:p>
          <a:p>
            <a:r>
              <a:rPr lang="en-US" sz="9600" b="1" dirty="0" smtClean="0">
                <a:solidFill>
                  <a:schemeClr val="tx2"/>
                </a:solidFill>
                <a:latin typeface="Times New Roman" panose="02020603050405020304" pitchFamily="18" charset="0"/>
                <a:cs typeface="Times New Roman" panose="02020603050405020304" pitchFamily="18" charset="0"/>
              </a:rPr>
              <a:t>to </a:t>
            </a:r>
            <a:r>
              <a:rPr lang="en-US" sz="9600" b="1" dirty="0">
                <a:solidFill>
                  <a:schemeClr val="tx2"/>
                </a:solidFill>
                <a:latin typeface="Times New Roman" panose="02020603050405020304" pitchFamily="18" charset="0"/>
                <a:cs typeface="Times New Roman" panose="02020603050405020304" pitchFamily="18" charset="0"/>
              </a:rPr>
              <a:t>prove the concept </a:t>
            </a:r>
            <a:r>
              <a:rPr lang="en-US" sz="9600" b="1" dirty="0" smtClean="0">
                <a:solidFill>
                  <a:schemeClr val="tx2"/>
                </a:solidFill>
                <a:latin typeface="Times New Roman" panose="02020603050405020304" pitchFamily="18" charset="0"/>
                <a:cs typeface="Times New Roman" panose="02020603050405020304" pitchFamily="18" charset="0"/>
              </a:rPr>
              <a:t>about</a:t>
            </a:r>
          </a:p>
          <a:p>
            <a:r>
              <a:rPr lang="en-US" sz="9600" b="1" dirty="0" smtClean="0">
                <a:solidFill>
                  <a:schemeClr val="tx2"/>
                </a:solidFill>
                <a:latin typeface="Times New Roman" panose="02020603050405020304" pitchFamily="18" charset="0"/>
                <a:cs typeface="Times New Roman" panose="02020603050405020304" pitchFamily="18" charset="0"/>
              </a:rPr>
              <a:t>supportive </a:t>
            </a:r>
            <a:r>
              <a:rPr lang="en-US" sz="9600" b="1" dirty="0">
                <a:solidFill>
                  <a:schemeClr val="tx2"/>
                </a:solidFill>
                <a:latin typeface="Times New Roman" panose="02020603050405020304" pitchFamily="18" charset="0"/>
                <a:cs typeface="Times New Roman" panose="02020603050405020304" pitchFamily="18" charset="0"/>
              </a:rPr>
              <a:t>insight of the following: </a:t>
            </a:r>
            <a:endParaRPr lang="en-US" sz="9600" b="1" dirty="0" smtClean="0">
              <a:solidFill>
                <a:schemeClr val="tx2"/>
              </a:solidFill>
              <a:latin typeface="Times New Roman" panose="02020603050405020304" pitchFamily="18" charset="0"/>
              <a:cs typeface="Times New Roman" panose="02020603050405020304" pitchFamily="18" charset="0"/>
            </a:endParaRPr>
          </a:p>
          <a:p>
            <a:r>
              <a:rPr lang="en-US" sz="9600" b="1" dirty="0" smtClean="0">
                <a:solidFill>
                  <a:schemeClr val="tx2"/>
                </a:solidFill>
                <a:latin typeface="Times New Roman" panose="02020603050405020304" pitchFamily="18" charset="0"/>
                <a:cs typeface="Times New Roman" panose="02020603050405020304" pitchFamily="18" charset="0"/>
              </a:rPr>
              <a:t>verbal </a:t>
            </a:r>
            <a:r>
              <a:rPr lang="en-US" sz="9600" b="1" dirty="0">
                <a:solidFill>
                  <a:schemeClr val="tx2"/>
                </a:solidFill>
                <a:latin typeface="Times New Roman" panose="02020603050405020304" pitchFamily="18" charset="0"/>
                <a:cs typeface="Times New Roman" panose="02020603050405020304" pitchFamily="18" charset="0"/>
              </a:rPr>
              <a:t>and non-verbal cues; listening; social support and dialogue</a:t>
            </a:r>
            <a:r>
              <a:rPr lang="en-US" sz="9600" b="1" dirty="0" smtClean="0">
                <a:solidFill>
                  <a:schemeClr val="tx2"/>
                </a:solidFill>
                <a:latin typeface="Times New Roman" panose="02020603050405020304" pitchFamily="18" charset="0"/>
                <a:cs typeface="Times New Roman" panose="02020603050405020304" pitchFamily="18" charset="0"/>
              </a:rPr>
              <a:t>.</a:t>
            </a:r>
          </a:p>
          <a:p>
            <a:endParaRPr lang="en-US" sz="9600" b="1" dirty="0" smtClean="0">
              <a:solidFill>
                <a:schemeClr val="tx2"/>
              </a:solidFill>
              <a:latin typeface="Times New Roman" panose="02020603050405020304" pitchFamily="18" charset="0"/>
              <a:cs typeface="Times New Roman" panose="02020603050405020304" pitchFamily="18" charset="0"/>
            </a:endParaRPr>
          </a:p>
          <a:p>
            <a:r>
              <a:rPr lang="en-US" sz="9600" b="1" dirty="0" smtClean="0">
                <a:solidFill>
                  <a:schemeClr val="tx2"/>
                </a:solidFill>
                <a:latin typeface="Times New Roman" panose="02020603050405020304" pitchFamily="18" charset="0"/>
                <a:cs typeface="Times New Roman" panose="02020603050405020304" pitchFamily="18" charset="0"/>
              </a:rPr>
              <a:t>Next </a:t>
            </a:r>
            <a:r>
              <a:rPr lang="en-US" sz="9600" b="1" dirty="0">
                <a:solidFill>
                  <a:schemeClr val="tx2"/>
                </a:solidFill>
                <a:latin typeface="Times New Roman" panose="02020603050405020304" pitchFamily="18" charset="0"/>
                <a:cs typeface="Times New Roman" panose="02020603050405020304" pitchFamily="18" charset="0"/>
              </a:rPr>
              <a:t>steps noted by Heeman (2007) pointed out serious events needed special attention from management and peers for example, a crisis needs to be communicated to promote organized strategies. One needed to be aware of an individual’s private turning points so that through collaboration, reconciliation could be achieved. </a:t>
            </a:r>
          </a:p>
        </p:txBody>
      </p:sp>
      <p:sp>
        <p:nvSpPr>
          <p:cNvPr id="2" name="TextBox 1"/>
          <p:cNvSpPr txBox="1"/>
          <p:nvPr/>
        </p:nvSpPr>
        <p:spPr>
          <a:xfrm>
            <a:off x="5334000" y="2052726"/>
            <a:ext cx="2819400" cy="1384995"/>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a:latin typeface="Times New Roman" panose="02020603050405020304" pitchFamily="18" charset="0"/>
                <a:cs typeface="Times New Roman" panose="02020603050405020304" pitchFamily="18" charset="0"/>
              </a:rPr>
              <a:t>Reasoning and evidence strong</a:t>
            </a:r>
          </a:p>
        </p:txBody>
      </p:sp>
    </p:spTree>
    <p:extLst>
      <p:ext uri="{BB962C8B-B14F-4D97-AF65-F5344CB8AC3E}">
        <p14:creationId xmlns:p14="http://schemas.microsoft.com/office/powerpoint/2010/main" val="2858424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Type of Research</a:t>
            </a:r>
            <a:endParaRPr lang="en-US" dirty="0">
              <a:effectLst/>
            </a:endParaRPr>
          </a:p>
        </p:txBody>
      </p:sp>
      <p:sp>
        <p:nvSpPr>
          <p:cNvPr id="3" name="Content Placeholder 2"/>
          <p:cNvSpPr>
            <a:spLocks noGrp="1"/>
          </p:cNvSpPr>
          <p:nvPr>
            <p:ph sz="half" idx="1"/>
          </p:nvPr>
        </p:nvSpPr>
        <p:spPr>
          <a:xfrm>
            <a:off x="0" y="1798637"/>
            <a:ext cx="2438400" cy="4525963"/>
          </a:xfrm>
        </p:spPr>
        <p:txBody>
          <a:bodyPr>
            <a:noAutofit/>
          </a:bodyPr>
          <a:lstStyle/>
          <a:p>
            <a:pP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Qualitative </a:t>
            </a:r>
            <a:r>
              <a:rPr lang="en-US" sz="1800" dirty="0" smtClean="0">
                <a:latin typeface="Times New Roman" panose="02020603050405020304" pitchFamily="18" charset="0"/>
                <a:cs typeface="Times New Roman" panose="02020603050405020304" pitchFamily="18" charset="0"/>
              </a:rPr>
              <a:t>research that neglected </a:t>
            </a:r>
            <a:r>
              <a:rPr lang="en-US" sz="1800" dirty="0">
                <a:latin typeface="Times New Roman" panose="02020603050405020304" pitchFamily="18" charset="0"/>
                <a:cs typeface="Times New Roman" panose="02020603050405020304" pitchFamily="18" charset="0"/>
              </a:rPr>
              <a:t>control as part of their research in an attempt to observe the whole environment surrounding the research. </a:t>
            </a:r>
            <a:r>
              <a:rPr lang="en-US" sz="1800" dirty="0" smtClean="0">
                <a:latin typeface="Times New Roman" panose="02020603050405020304" pitchFamily="18" charset="0"/>
                <a:cs typeface="Times New Roman" panose="02020603050405020304" pitchFamily="18" charset="0"/>
              </a:rPr>
              <a:t>The author observed how persons being bullied were affected by </a:t>
            </a:r>
            <a:r>
              <a:rPr lang="en-US" sz="1800" dirty="0">
                <a:latin typeface="Times New Roman" panose="02020603050405020304" pitchFamily="18" charset="0"/>
                <a:cs typeface="Times New Roman" panose="02020603050405020304" pitchFamily="18" charset="0"/>
              </a:rPr>
              <a:t>the </a:t>
            </a:r>
            <a:r>
              <a:rPr lang="en-US" sz="1800" dirty="0" smtClean="0">
                <a:latin typeface="Times New Roman" panose="02020603050405020304" pitchFamily="18" charset="0"/>
                <a:cs typeface="Times New Roman" panose="02020603050405020304" pitchFamily="18" charset="0"/>
              </a:rPr>
              <a:t>situation.</a:t>
            </a:r>
            <a:endParaRPr lang="en-US" sz="18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2498993" y="1600200"/>
            <a:ext cx="6656942" cy="541020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Prevention tactics were scarcely mentioned as the need to modeling good behavior, asking for feedback and penalizing rudeness weren’t noted. The focus of the article were about the effect, lacked detailed discussion about verbal and non-verbal commutative habits and didn’t address the underlying causes. </a:t>
            </a:r>
            <a:endParaRPr lang="en-US" sz="24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Examples </a:t>
            </a:r>
            <a:r>
              <a:rPr lang="en-US" sz="2400" b="1" dirty="0">
                <a:latin typeface="Times New Roman" panose="02020603050405020304" pitchFamily="18" charset="0"/>
                <a:cs typeface="Times New Roman" panose="02020603050405020304" pitchFamily="18" charset="0"/>
              </a:rPr>
              <a:t>of this were noted addressing the cost factor on losses as well as the lack of logical approaches from researchers</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information covered </a:t>
            </a:r>
            <a:r>
              <a:rPr lang="en-US" sz="2400" b="1" dirty="0" smtClean="0">
                <a:latin typeface="Times New Roman" panose="02020603050405020304" pitchFamily="18" charset="0"/>
                <a:cs typeface="Times New Roman" panose="02020603050405020304" pitchFamily="18" charset="0"/>
              </a:rPr>
              <a:t>were also </a:t>
            </a:r>
            <a:r>
              <a:rPr lang="en-US" sz="2400" b="1" dirty="0">
                <a:latin typeface="Times New Roman" panose="02020603050405020304" pitchFamily="18" charset="0"/>
                <a:cs typeface="Times New Roman" panose="02020603050405020304" pitchFamily="18" charset="0"/>
              </a:rPr>
              <a:t>factual based on questionnaires and other record keeping methods shown and also opinionated as statements evolved from the interpretation of facts such as varying </a:t>
            </a:r>
            <a:r>
              <a:rPr lang="en-US" sz="2400" b="1" dirty="0" smtClean="0">
                <a:latin typeface="Times New Roman" panose="02020603050405020304" pitchFamily="18" charset="0"/>
                <a:cs typeface="Times New Roman" panose="02020603050405020304" pitchFamily="18" charset="0"/>
              </a:rPr>
              <a:t>definitions.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001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667000"/>
            <a:ext cx="3581400" cy="752860"/>
          </a:xfrm>
        </p:spPr>
        <p:txBody>
          <a:bodyPr>
            <a:normAutofit/>
          </a:bodyPr>
          <a:lstStyle/>
          <a:p>
            <a:pPr marL="342900" indent="-342900">
              <a:buFont typeface="Wingdings" panose="05000000000000000000" pitchFamily="2" charset="2"/>
              <a:buChar char="ü"/>
            </a:pPr>
            <a:r>
              <a:rPr lang="en-US" sz="2000" b="0" dirty="0" smtClean="0">
                <a:effectLst/>
                <a:latin typeface="Times New Roman" panose="02020603050405020304" pitchFamily="18" charset="0"/>
                <a:cs typeface="Times New Roman" panose="02020603050405020304" pitchFamily="18" charset="0"/>
              </a:rPr>
              <a:t>Variables noted</a:t>
            </a:r>
            <a:endParaRPr lang="en-US" sz="2000" b="0" dirty="0">
              <a:effectLst/>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28600" y="228600"/>
            <a:ext cx="8910810" cy="6477000"/>
          </a:xfrm>
        </p:spPr>
        <p:txBody>
          <a:bodyPr>
            <a:noAutofit/>
          </a:bodyPr>
          <a:lstStyle/>
          <a:p>
            <a:r>
              <a:rPr lang="en-US" b="1" dirty="0">
                <a:solidFill>
                  <a:schemeClr val="tx1"/>
                </a:solidFill>
                <a:latin typeface="Times New Roman" panose="02020603050405020304" pitchFamily="18" charset="0"/>
                <a:cs typeface="Times New Roman" panose="02020603050405020304" pitchFamily="18" charset="0"/>
              </a:rPr>
              <a:t>The dependent variable noted in Heeman (2007) were that they looked at the amount of change of cycles in past and present occurrences'.</a:t>
            </a: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The Bullying cycle was stated to be </a:t>
            </a:r>
            <a:r>
              <a:rPr lang="en-US" b="1" dirty="0" smtClean="0">
                <a:solidFill>
                  <a:schemeClr val="tx1"/>
                </a:solidFill>
                <a:latin typeface="Times New Roman" panose="02020603050405020304" pitchFamily="18" charset="0"/>
                <a:cs typeface="Times New Roman" panose="02020603050405020304" pitchFamily="18" charset="0"/>
              </a:rPr>
              <a:t>widespread across </a:t>
            </a:r>
            <a:r>
              <a:rPr lang="en-US" b="1" dirty="0">
                <a:solidFill>
                  <a:schemeClr val="tx1"/>
                </a:solidFill>
                <a:latin typeface="Times New Roman" panose="02020603050405020304" pitchFamily="18" charset="0"/>
                <a:cs typeface="Times New Roman" panose="02020603050405020304" pitchFamily="18" charset="0"/>
              </a:rPr>
              <a:t>many types of organizations’, diverse </a:t>
            </a:r>
            <a:r>
              <a:rPr lang="en-US" b="1" dirty="0" smtClean="0">
                <a:solidFill>
                  <a:schemeClr val="tx1"/>
                </a:solidFill>
                <a:latin typeface="Times New Roman" panose="02020603050405020304" pitchFamily="18" charset="0"/>
                <a:cs typeface="Times New Roman" panose="02020603050405020304" pitchFamily="18" charset="0"/>
              </a:rPr>
              <a:t>cultures and </a:t>
            </a:r>
            <a:r>
              <a:rPr lang="en-US" b="1" dirty="0">
                <a:solidFill>
                  <a:schemeClr val="tx1"/>
                </a:solidFill>
                <a:latin typeface="Times New Roman" panose="02020603050405020304" pitchFamily="18" charset="0"/>
                <a:cs typeface="Times New Roman" panose="02020603050405020304" pitchFamily="18" charset="0"/>
              </a:rPr>
              <a:t>in the international community. </a:t>
            </a:r>
            <a:endParaRPr lang="en-US" b="1" dirty="0" smtClean="0">
              <a:solidFill>
                <a:schemeClr val="tx1"/>
              </a:solidFill>
              <a:latin typeface="Times New Roman" panose="02020603050405020304" pitchFamily="18" charset="0"/>
              <a:cs typeface="Times New Roman" panose="02020603050405020304" pitchFamily="18" charset="0"/>
            </a:endParaRPr>
          </a:p>
          <a:p>
            <a:endParaRPr lang="en-US" b="1" dirty="0">
              <a:solidFill>
                <a:schemeClr val="tx1"/>
              </a:solidFill>
              <a:latin typeface="Times New Roman" panose="02020603050405020304" pitchFamily="18" charset="0"/>
              <a:cs typeface="Times New Roman" panose="02020603050405020304" pitchFamily="18" charset="0"/>
            </a:endParaRPr>
          </a:p>
          <a:p>
            <a:endParaRPr lang="en-US" b="1" dirty="0" smtClean="0">
              <a:solidFill>
                <a:schemeClr val="tx1"/>
              </a:solidFill>
              <a:latin typeface="Times New Roman" panose="02020603050405020304" pitchFamily="18" charset="0"/>
              <a:cs typeface="Times New Roman" panose="02020603050405020304" pitchFamily="18" charset="0"/>
            </a:endParaRPr>
          </a:p>
          <a:p>
            <a:endParaRPr lang="en-US" b="1" dirty="0" smtClean="0">
              <a:solidFill>
                <a:schemeClr val="tx1"/>
              </a:solidFill>
              <a:latin typeface="Times New Roman" panose="02020603050405020304" pitchFamily="18" charset="0"/>
              <a:cs typeface="Times New Roman" panose="02020603050405020304" pitchFamily="18" charset="0"/>
            </a:endParaRPr>
          </a:p>
          <a:p>
            <a:endParaRPr lang="en-US" b="1" dirty="0">
              <a:solidFill>
                <a:schemeClr val="tx1"/>
              </a:solidFill>
              <a:latin typeface="Times New Roman" panose="02020603050405020304" pitchFamily="18" charset="0"/>
              <a:cs typeface="Times New Roman" panose="02020603050405020304" pitchFamily="18" charset="0"/>
            </a:endParaRPr>
          </a:p>
          <a:p>
            <a:endParaRPr lang="en-US" b="1" dirty="0">
              <a:solidFill>
                <a:schemeClr val="tx1"/>
              </a:solidFill>
              <a:latin typeface="Times New Roman" panose="02020603050405020304" pitchFamily="18" charset="0"/>
              <a:cs typeface="Times New Roman" panose="02020603050405020304" pitchFamily="18" charset="0"/>
            </a:endParaRPr>
          </a:p>
          <a:p>
            <a:endParaRPr lang="en-US" b="1" dirty="0" smtClean="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
            </a:r>
            <a:br>
              <a:rPr lang="en-US" b="1" dirty="0">
                <a:solidFill>
                  <a:schemeClr val="tx1"/>
                </a:solidFill>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This widespread effect were a perfect example of globalization at work as Lietzenmayer (2014) stated that individualistic cultures such as the USA are low-context, looks at self, versus group identity, likes to target solution of the problem rather than build relationships and values of autonomy, assertiveness and democracy. On the other hand as other countries have more collective cultures, they are high-context, value group membership, obligations, relationships, empathy and </a:t>
            </a:r>
            <a:r>
              <a:rPr lang="en-US" b="1" dirty="0" smtClean="0">
                <a:solidFill>
                  <a:schemeClr val="tx1"/>
                </a:solidFill>
                <a:latin typeface="Times New Roman" panose="02020603050405020304" pitchFamily="18" charset="0"/>
                <a:cs typeface="Times New Roman" panose="02020603050405020304" pitchFamily="18" charset="0"/>
              </a:rPr>
              <a:t>listening.</a:t>
            </a:r>
          </a:p>
          <a:p>
            <a:pPr marL="342900" lvl="0" indent="-342900" algn="ctr">
              <a:buFont typeface="Wingdings" panose="05000000000000000000" pitchFamily="2" charset="2"/>
              <a:buChar char="ü"/>
            </a:pPr>
            <a:r>
              <a:rPr lang="en-US" b="1" dirty="0">
                <a:solidFill>
                  <a:prstClr val="black"/>
                </a:solidFill>
                <a:latin typeface="Times New Roman" panose="02020603050405020304" pitchFamily="18" charset="0"/>
                <a:cs typeface="Times New Roman" panose="02020603050405020304" pitchFamily="18" charset="0"/>
              </a:rPr>
              <a:t>I do not recognize that there are any </a:t>
            </a:r>
            <a:r>
              <a:rPr lang="en-US" b="1" dirty="0" smtClean="0">
                <a:solidFill>
                  <a:prstClr val="black"/>
                </a:solidFill>
                <a:latin typeface="Times New Roman" panose="02020603050405020304" pitchFamily="18" charset="0"/>
                <a:cs typeface="Times New Roman" panose="02020603050405020304" pitchFamily="18" charset="0"/>
              </a:rPr>
              <a:t>extraneous </a:t>
            </a:r>
            <a:r>
              <a:rPr lang="en-US" b="1" dirty="0">
                <a:solidFill>
                  <a:prstClr val="black"/>
                </a:solidFill>
                <a:latin typeface="Times New Roman" panose="02020603050405020304" pitchFamily="18" charset="0"/>
                <a:cs typeface="Times New Roman" panose="02020603050405020304" pitchFamily="18" charset="0"/>
              </a:rPr>
              <a:t>variables in this study</a:t>
            </a:r>
            <a:r>
              <a:rPr lang="en-US" b="1" dirty="0" smtClean="0">
                <a:solidFill>
                  <a:prstClr val="black"/>
                </a:solidFill>
                <a:latin typeface="Times New Roman" panose="02020603050405020304" pitchFamily="18" charset="0"/>
                <a:cs typeface="Times New Roman" panose="02020603050405020304" pitchFamily="18" charset="0"/>
              </a:rPr>
              <a:t>.</a:t>
            </a:r>
            <a:endParaRPr lang="en-US"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112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8915400" cy="3429000"/>
          </a:xfrm>
        </p:spPr>
        <p:txBody>
          <a:bodyPr>
            <a:noAutofit/>
          </a:bodyPr>
          <a:lstStyle/>
          <a:p>
            <a:pPr algn="l"/>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Bias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was evident as the article didn’t identify where bias was prevented by showing a proper study design, implementation and blind data collection. Even though literature and terminology used were systemic, listing resources used showed study cohorts of communication researchers to channel the bias. The topics explored in the article </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were controlled to give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foundation to the development of a proper definition of bullying in the workplace, with a plea to be used by current researchers’. </a:t>
            </a:r>
            <a:endParaRPr lang="en-US" sz="2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Research design:</a:t>
            </a:r>
          </a:p>
          <a:p>
            <a:pPr marL="457200" indent="-457200">
              <a:buFont typeface="Wingdings" panose="05000000000000000000" pitchFamily="2" charset="2"/>
              <a:buChar char="ü"/>
            </a:pPr>
            <a:r>
              <a:rPr lang="en-US" dirty="0" smtClean="0"/>
              <a:t>Bias</a:t>
            </a:r>
          </a:p>
          <a:p>
            <a:pPr marL="457200" indent="-457200">
              <a:buFont typeface="Wingdings" panose="05000000000000000000" pitchFamily="2" charset="2"/>
              <a:buChar char="ü"/>
            </a:pPr>
            <a:r>
              <a:rPr lang="en-US" dirty="0"/>
              <a:t>C</a:t>
            </a:r>
            <a:r>
              <a:rPr lang="en-US" dirty="0" smtClean="0"/>
              <a:t>ontrol</a:t>
            </a:r>
            <a:endParaRPr lang="en-US" dirty="0"/>
          </a:p>
          <a:p>
            <a:endParaRPr lang="en-US" dirty="0"/>
          </a:p>
        </p:txBody>
      </p:sp>
    </p:spTree>
    <p:extLst>
      <p:ext uri="{BB962C8B-B14F-4D97-AF65-F5344CB8AC3E}">
        <p14:creationId xmlns:p14="http://schemas.microsoft.com/office/powerpoint/2010/main" val="147932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Research article comparison</a:t>
            </a:r>
            <a:endParaRPr lang="en-US" dirty="0">
              <a:effectLst/>
            </a:endParaRPr>
          </a:p>
        </p:txBody>
      </p:sp>
      <p:pic>
        <p:nvPicPr>
          <p:cNvPr id="14" name="Picture 13"/>
          <p:cNvPicPr>
            <a:picLocks noChangeAspect="1"/>
          </p:cNvPicPr>
          <p:nvPr/>
        </p:nvPicPr>
        <p:blipFill>
          <a:blip r:embed="rId2"/>
          <a:stretch>
            <a:fillRect/>
          </a:stretch>
        </p:blipFill>
        <p:spPr>
          <a:xfrm>
            <a:off x="0" y="1524000"/>
            <a:ext cx="9144000" cy="5257800"/>
          </a:xfrm>
          <a:prstGeom prst="rect">
            <a:avLst/>
          </a:prstGeom>
        </p:spPr>
      </p:pic>
    </p:spTree>
    <p:extLst>
      <p:ext uri="{BB962C8B-B14F-4D97-AF65-F5344CB8AC3E}">
        <p14:creationId xmlns:p14="http://schemas.microsoft.com/office/powerpoint/2010/main" val="1386782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ject 1 Academic presentation project 1 Annotated Bibography.potx" id="{EA49B30B-71EF-4DFC-8AE6-ABC2E6301D53}" vid="{A03767EE-5503-4F63-B332-57D2A893EA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7847DE1-7447-4BB3-92C7-CFBC2A0F3E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Project%201%20Academic%20presentation%20project%201%20Annotated%20Bibography</Template>
  <TotalTime>7</TotalTime>
  <Words>722</Words>
  <Application>Microsoft Office PowerPoint</Application>
  <PresentationFormat>On-screen Show (4:3)</PresentationFormat>
  <Paragraphs>81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Corbel</vt:lpstr>
      <vt:lpstr>Times New Roman</vt:lpstr>
      <vt:lpstr>Wingdings</vt:lpstr>
      <vt:lpstr>Office Theme</vt:lpstr>
      <vt:lpstr>Research by Shellone Reynolds</vt:lpstr>
      <vt:lpstr>Research Project 1 Annotated Bibliography &amp; Reflection</vt:lpstr>
      <vt:lpstr>PowerPoint Presentation</vt:lpstr>
      <vt:lpstr>PowerPoint Presentation</vt:lpstr>
      <vt:lpstr>PowerPoint Presentation</vt:lpstr>
      <vt:lpstr>Type of Research</vt:lpstr>
      <vt:lpstr>Variables noted</vt:lpstr>
      <vt:lpstr>Bias was evident as the article didn’t identify where bias was prevented by showing a proper study design, implementation and blind data collection. Even though literature and terminology used were systemic, listing resources used showed study cohorts of communication researchers to channel the bias. The topics explored in the article were controlled to give foundation to the development of a proper definition of bullying in the workplace, with a plea to be used by current researchers’. </vt:lpstr>
      <vt:lpstr>Research article comparison</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by Shellone Reynolds</dc:title>
  <dc:creator>Shellone Reynolds</dc:creator>
  <cp:keywords/>
  <dc:description>2010 animated education powerpoint template from presentationpro.com</dc:description>
  <cp:lastModifiedBy>Shellone Reynolds</cp:lastModifiedBy>
  <cp:revision>3</cp:revision>
  <dcterms:created xsi:type="dcterms:W3CDTF">2014-09-29T21:40:49Z</dcterms:created>
  <dcterms:modified xsi:type="dcterms:W3CDTF">2014-09-29T22:16:46Z</dcterms:modified>
  <cp:category>2010 education</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TC018813599991</vt:lpwstr>
  </property>
</Properties>
</file>